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75" r:id="rId6"/>
    <p:sldId id="283" r:id="rId7"/>
    <p:sldId id="282" r:id="rId8"/>
    <p:sldId id="264" r:id="rId9"/>
    <p:sldId id="268" r:id="rId10"/>
    <p:sldId id="265" r:id="rId11"/>
    <p:sldId id="280" r:id="rId12"/>
    <p:sldId id="267" r:id="rId13"/>
    <p:sldId id="266" r:id="rId14"/>
    <p:sldId id="25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359B99-24A2-4E0E-AB57-0AB06E119948}">
          <p14:sldIdLst>
            <p14:sldId id="256"/>
          </p14:sldIdLst>
        </p14:section>
        <p14:section name="Раздел без заголовка" id="{6E58741D-8B7A-4843-9E66-D2053B829ED4}">
          <p14:sldIdLst>
            <p14:sldId id="257"/>
            <p14:sldId id="261"/>
            <p14:sldId id="259"/>
            <p14:sldId id="275"/>
            <p14:sldId id="283"/>
            <p14:sldId id="282"/>
            <p14:sldId id="264"/>
            <p14:sldId id="268"/>
            <p14:sldId id="265"/>
            <p14:sldId id="280"/>
            <p14:sldId id="267"/>
            <p14:sldId id="266"/>
            <p14:sldId id="258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00FF"/>
    <a:srgbClr val="33CC33"/>
    <a:srgbClr val="CC00CC"/>
    <a:srgbClr val="FFFF99"/>
    <a:srgbClr val="00FFFF"/>
    <a:srgbClr val="FF9999"/>
    <a:srgbClr val="8000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92602" y="137305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Формування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соціальної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компетентності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вихованців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в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умовах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інтернатного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закладу</a:t>
            </a:r>
            <a:endParaRPr kumimoji="0" lang="ru-RU" sz="3200" b="1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1873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uk-UA" sz="1400" b="1" dirty="0" smtClean="0">
                <a:solidFill>
                  <a:srgbClr val="800000"/>
                </a:solidFill>
                <a:latin typeface="Georgia" pitchFamily="18" charset="0"/>
              </a:rPr>
              <a:t>Миколаївська загальноосвітня</a:t>
            </a:r>
            <a:r>
              <a:rPr kumimoji="1" lang="uk-UA" sz="1400" b="1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kumimoji="1" lang="uk-UA" sz="1400" b="1" dirty="0" smtClean="0">
                <a:solidFill>
                  <a:srgbClr val="800000"/>
                </a:solidFill>
                <a:latin typeface="Georgia" pitchFamily="18" charset="0"/>
              </a:rPr>
              <a:t>школа-інтернат </a:t>
            </a:r>
            <a:r>
              <a:rPr kumimoji="1" lang="uk-UA" sz="1400" b="1" dirty="0">
                <a:solidFill>
                  <a:srgbClr val="800000"/>
                </a:solidFill>
                <a:latin typeface="Georgia" pitchFamily="18" charset="0"/>
              </a:rPr>
              <a:t>І-ІІІ ступенів № 3 </a:t>
            </a:r>
            <a:endParaRPr kumimoji="1" lang="uk-UA" sz="14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uk-UA" sz="1400" b="1" dirty="0" smtClean="0">
                <a:solidFill>
                  <a:srgbClr val="800000"/>
                </a:solidFill>
                <a:latin typeface="Georgia" pitchFamily="18" charset="0"/>
              </a:rPr>
              <a:t>Миколаївської </a:t>
            </a:r>
            <a:r>
              <a:rPr kumimoji="1" lang="uk-UA" sz="1400" b="1" dirty="0">
                <a:solidFill>
                  <a:srgbClr val="800000"/>
                </a:solidFill>
                <a:latin typeface="Georgia" pitchFamily="18" charset="0"/>
              </a:rPr>
              <a:t>обласної ради</a:t>
            </a:r>
            <a:endParaRPr kumimoji="1" lang="ru-RU" sz="1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251" y="5367119"/>
            <a:ext cx="795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Ковальчук </a:t>
            </a:r>
            <a:r>
              <a:rPr lang="uk-UA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Ольга Василівна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F:\соц.педагог\фото\SAM_2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49" y="3140968"/>
            <a:ext cx="3058968" cy="229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7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233046"/>
            <a:ext cx="736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Результативність профілактичної діяльності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95659"/>
              </p:ext>
            </p:extLst>
          </p:nvPr>
        </p:nvGraphicFramePr>
        <p:xfrm>
          <a:off x="1800177" y="2708920"/>
          <a:ext cx="592913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225"/>
                <a:gridCol w="1076325"/>
                <a:gridCol w="1076325"/>
                <a:gridCol w="1076325"/>
                <a:gridCol w="1280935"/>
              </a:tblGrid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Вид обліку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2012-2013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2013-2014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2014-2015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2015-2016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Шкільний </a:t>
                      </a:r>
                      <a:r>
                        <a:rPr lang="uk-UA" sz="1400" dirty="0" err="1" smtClean="0">
                          <a:effectLst/>
                        </a:rPr>
                        <a:t>внєгласний</a:t>
                      </a:r>
                      <a:r>
                        <a:rPr lang="uk-UA" sz="1400" dirty="0" smtClean="0">
                          <a:effectLst/>
                        </a:rPr>
                        <a:t> контроль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СМП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21300"/>
              </p:ext>
            </p:extLst>
          </p:nvPr>
        </p:nvGraphicFramePr>
        <p:xfrm>
          <a:off x="1924326" y="4653136"/>
          <a:ext cx="5328592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148"/>
                <a:gridCol w="1332148"/>
                <a:gridCol w="1332148"/>
                <a:gridCol w="1332148"/>
              </a:tblGrid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2012-2013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2013-2014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2014-2015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Times New Roman"/>
                        </a:rPr>
                        <a:t>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00890" y="4149080"/>
            <a:ext cx="59515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Учні, які не відвідують навчальні заняття без поважних причин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0177" y="2204864"/>
            <a:ext cx="3173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/>
              <a:t>Учні</a:t>
            </a:r>
            <a:r>
              <a:rPr lang="ru-RU" sz="1600" b="1" dirty="0"/>
              <a:t>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знаходяться</a:t>
            </a:r>
            <a:r>
              <a:rPr lang="ru-RU" sz="1600" b="1" dirty="0"/>
              <a:t> на </a:t>
            </a:r>
            <a:r>
              <a:rPr lang="ru-RU" sz="1600" b="1" dirty="0" err="1"/>
              <a:t>контролі</a:t>
            </a:r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1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048380"/>
            <a:ext cx="736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Результативність профілактичної діяльності</a:t>
            </a:r>
            <a:endParaRPr lang="ru-RU" sz="3200" b="1" dirty="0"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7598"/>
              </p:ext>
            </p:extLst>
          </p:nvPr>
        </p:nvGraphicFramePr>
        <p:xfrm>
          <a:off x="1115617" y="2470879"/>
          <a:ext cx="8028383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471"/>
                <a:gridCol w="1249412"/>
                <a:gridCol w="1332707"/>
                <a:gridCol w="1332707"/>
                <a:gridCol w="1249412"/>
                <a:gridCol w="1031674"/>
              </a:tblGrid>
              <a:tr h="173356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з/п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2011–2012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2012–2013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2013–2014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2014-2015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2015-2016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Притягнуто до кримінальної відповідальності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______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неповнолітніх, які знаходяться на обліку у СМП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______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______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______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19672" y="1988840"/>
            <a:ext cx="3694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/>
              <a:t>Аналіз</a:t>
            </a:r>
            <a:r>
              <a:rPr lang="ru-RU" sz="1600" b="1" dirty="0"/>
              <a:t> стану </a:t>
            </a:r>
            <a:r>
              <a:rPr lang="ru-RU" sz="1600" b="1" dirty="0" err="1"/>
              <a:t>злочинів</a:t>
            </a:r>
            <a:r>
              <a:rPr lang="ru-RU" sz="1600" b="1" dirty="0"/>
              <a:t> і </a:t>
            </a:r>
            <a:r>
              <a:rPr lang="ru-RU" sz="1600" b="1" dirty="0" err="1"/>
              <a:t>правопорушень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976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" y="26567"/>
            <a:ext cx="9127410" cy="68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706519"/>
            <a:ext cx="6707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МАТЕРІАЛЬНО – ТЕХНІЧНА БАЗА </a:t>
            </a:r>
          </a:p>
        </p:txBody>
      </p:sp>
      <p:pic>
        <p:nvPicPr>
          <p:cNvPr id="14339" name="Picture 3" descr="C:\Users\Олечка\Desktop\Новая папка\20160216_125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73" y="1412777"/>
            <a:ext cx="3293037" cy="2668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Олечка\Desktop\Новая папка\20160216_125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53" y="4492368"/>
            <a:ext cx="2793864" cy="2095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Олечка\Desktop\Новая папка\20160216_125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9868"/>
            <a:ext cx="2566240" cy="1924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Олечка\Desktop\Новая папка\20160216_125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690412" cy="201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Олечка\Desktop\Новая папка\20160216_1254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9"/>
            <a:ext cx="3730666" cy="279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28" y="1"/>
            <a:ext cx="94203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17821"/>
            <a:ext cx="756084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 2013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в рамках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реалізації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проекту «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Підтримка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лідерів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реформи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інституційної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опіки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над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дітьми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Миколаївській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області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» (проект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співфінансований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у рамках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програми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польського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співробітництва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Міністерства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закордонних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справ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Республіки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Польща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пройшла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програмою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локальних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ініціаторів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реформи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у м.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Миколаєві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виданий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Сертифікат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учасника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 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 2015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в рамках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реалізації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проекту «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Підтримка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лідерів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реформи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інституційної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опіки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над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дітьми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Миколаївській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області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» (проект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співфінансований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у рамках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програми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польського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співробітництва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Міністерства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закордонних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справ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Республіки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Польща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пройшла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програмою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«Методика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індивідуальних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планів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дитиною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сім’єю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виданий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Сертифікат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учасника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233046"/>
            <a:ext cx="777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НАВЧАЛЬНО-МЕТОДИЧНА ДІЯЛЬНІСТЬ</a:t>
            </a:r>
          </a:p>
        </p:txBody>
      </p:sp>
    </p:spTree>
    <p:extLst>
      <p:ext uri="{BB962C8B-B14F-4D97-AF65-F5344CB8AC3E}">
        <p14:creationId xmlns:p14="http://schemas.microsoft.com/office/powerpoint/2010/main" val="8764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88"/>
            <a:ext cx="9468544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88323"/>
            <a:ext cx="7776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2014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сумлінну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наполегливу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працю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високий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професіоналізм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відданість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справі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підростаючого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покоління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активну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життєву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позицію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належне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своїх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посадових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обов’язків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отримала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грамоту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голови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адміністрації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Заводського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району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2014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сумлінну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працю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творчий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підхід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підростаючого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покоління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отримала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грамоту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директора департаменту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науки та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молоді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облдержадміністрації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листопаді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2015 року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пройшла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курси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підвищення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кваліфікації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практичних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психологів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соціальних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педагогів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0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887078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Життєве кредо:</a:t>
            </a:r>
          </a:p>
        </p:txBody>
      </p:sp>
      <p:pic>
        <p:nvPicPr>
          <p:cNvPr id="7" name="Picture 11" descr="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89" y="4983422"/>
            <a:ext cx="1637261" cy="145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20008" y="2237318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Творче кредо: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471853"/>
            <a:ext cx="5639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Georgia" pitchFamily="18" charset="0"/>
              </a:rPr>
              <a:t>Життя</a:t>
            </a:r>
            <a:r>
              <a:rPr lang="ru-RU" sz="2000" b="1" dirty="0">
                <a:latin typeface="Georgia" pitchFamily="18" charset="0"/>
              </a:rPr>
              <a:t> - </a:t>
            </a:r>
            <a:r>
              <a:rPr lang="ru-RU" sz="2000" b="1" dirty="0" err="1">
                <a:latin typeface="Georgia" pitchFamily="18" charset="0"/>
              </a:rPr>
              <a:t>це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нескінченне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вдосконалення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166" y="2845568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uk-UA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 кожної дитини ключ знайти, </a:t>
            </a:r>
          </a:p>
          <a:p>
            <a:pPr lvl="1" algn="just"/>
            <a:r>
              <a:rPr lang="uk-UA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 праці результат хороший мати,</a:t>
            </a:r>
          </a:p>
          <a:p>
            <a:pPr lvl="1" algn="just"/>
            <a:r>
              <a:rPr lang="uk-UA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Упевнено і творчо до мети іти, </a:t>
            </a:r>
          </a:p>
          <a:p>
            <a:pPr lvl="1" algn="just"/>
            <a:r>
              <a:rPr lang="uk-UA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 любов'ю серце дітям віддавати</a:t>
            </a:r>
            <a:endParaRPr lang="ru-RU" sz="2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9575"/>
            <a:ext cx="9167837" cy="7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99021"/>
            <a:ext cx="7848872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r>
              <a:rPr lang="ru-RU" sz="3200" b="1" kern="0" dirty="0" err="1" smtClean="0">
                <a:latin typeface="Monotype Corsiva" pitchFamily="66" charset="0"/>
              </a:rPr>
              <a:t>Загальні</a:t>
            </a:r>
            <a:r>
              <a:rPr lang="ru-RU" sz="3200" b="1" kern="0" dirty="0" smtClean="0">
                <a:latin typeface="Monotype Corsiva" pitchFamily="66" charset="0"/>
              </a:rPr>
              <a:t> </a:t>
            </a:r>
            <a:r>
              <a:rPr lang="ru-RU" sz="3200" b="1" kern="0" dirty="0" err="1" smtClean="0">
                <a:latin typeface="Monotype Corsiva" pitchFamily="66" charset="0"/>
              </a:rPr>
              <a:t>відомості</a:t>
            </a:r>
            <a:r>
              <a:rPr lang="ru-RU" sz="3200" b="1" kern="0" dirty="0" smtClean="0">
                <a:latin typeface="Monotype Corsiva" pitchFamily="66" charset="0"/>
              </a:rPr>
              <a:t>:</a:t>
            </a:r>
          </a:p>
          <a:p>
            <a:pPr marL="441325" lvl="0" indent="-3492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</a:pPr>
            <a:r>
              <a:rPr lang="en-US" b="1" kern="0" dirty="0" smtClean="0">
                <a:latin typeface="Georgia" pitchFamily="18" charset="0"/>
              </a:rPr>
              <a:t>         </a:t>
            </a:r>
            <a:r>
              <a:rPr lang="ru-RU" b="1" kern="0" dirty="0" smtClean="0">
                <a:latin typeface="Georgia" pitchFamily="18" charset="0"/>
              </a:rPr>
              <a:t>Ковальчук Ольга </a:t>
            </a:r>
            <a:r>
              <a:rPr lang="ru-RU" b="1" kern="0" dirty="0" err="1" smtClean="0">
                <a:latin typeface="Georgia" pitchFamily="18" charset="0"/>
              </a:rPr>
              <a:t>Василівна</a:t>
            </a:r>
            <a:r>
              <a:rPr lang="ru-RU" b="1" kern="0" dirty="0" smtClean="0">
                <a:latin typeface="Georgia" pitchFamily="18" charset="0"/>
              </a:rPr>
              <a:t>, народилась 15 </a:t>
            </a:r>
            <a:r>
              <a:rPr lang="ru-RU" b="1" kern="0" dirty="0" err="1" smtClean="0">
                <a:latin typeface="Georgia" pitchFamily="18" charset="0"/>
              </a:rPr>
              <a:t>квітня</a:t>
            </a:r>
            <a:r>
              <a:rPr lang="ru-RU" b="1" kern="0" dirty="0" smtClean="0">
                <a:latin typeface="Georgia" pitchFamily="18" charset="0"/>
              </a:rPr>
              <a:t> 1988 року</a:t>
            </a:r>
          </a:p>
          <a:p>
            <a:pPr marL="342900"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endParaRPr lang="uk-UA" sz="1400" b="1" kern="0" dirty="0" smtClean="0">
              <a:latin typeface="Monotype Corsiva" pitchFamily="66" charset="0"/>
            </a:endParaRPr>
          </a:p>
          <a:p>
            <a:pPr marL="342900"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r>
              <a:rPr lang="uk-UA" sz="2000" b="1" kern="0" dirty="0" smtClean="0">
                <a:latin typeface="Monotype Corsiva" pitchFamily="66" charset="0"/>
              </a:rPr>
              <a:t>Освіта:</a:t>
            </a:r>
            <a:endParaRPr lang="ru-RU" sz="2000" b="1" kern="0" dirty="0">
              <a:latin typeface="Monotype Corsiva" pitchFamily="66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600" kern="0" dirty="0" smtClean="0">
                <a:latin typeface="Georgia" pitchFamily="18" charset="0"/>
              </a:rPr>
              <a:t>2009 </a:t>
            </a:r>
            <a:r>
              <a:rPr lang="ru-RU" sz="1600" kern="0" dirty="0" err="1" smtClean="0">
                <a:latin typeface="Georgia" pitchFamily="18" charset="0"/>
              </a:rPr>
              <a:t>рік</a:t>
            </a:r>
            <a:r>
              <a:rPr lang="ru-RU" sz="1600" kern="0" dirty="0" smtClean="0">
                <a:latin typeface="Georgia" pitchFamily="18" charset="0"/>
              </a:rPr>
              <a:t> - </a:t>
            </a:r>
            <a:r>
              <a:rPr lang="ru-RU" sz="1600" kern="0" dirty="0" err="1" smtClean="0">
                <a:latin typeface="Georgia" pitchFamily="18" charset="0"/>
              </a:rPr>
              <a:t>закінчила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Миколаївський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>
                <a:latin typeface="Georgia" pitchFamily="18" charset="0"/>
              </a:rPr>
              <a:t>політехнічний</a:t>
            </a:r>
            <a:r>
              <a:rPr lang="ru-RU" sz="1600" kern="0" dirty="0">
                <a:latin typeface="Georgia" pitchFamily="18" charset="0"/>
              </a:rPr>
              <a:t> </a:t>
            </a:r>
            <a:r>
              <a:rPr lang="ru-RU" sz="1600" kern="0" dirty="0" err="1">
                <a:latin typeface="Georgia" pitchFamily="18" charset="0"/>
              </a:rPr>
              <a:t>інститут</a:t>
            </a:r>
            <a:r>
              <a:rPr lang="ru-RU" sz="1600" kern="0" dirty="0">
                <a:latin typeface="Georgia" pitchFamily="18" charset="0"/>
              </a:rPr>
              <a:t> </a:t>
            </a:r>
            <a:r>
              <a:rPr lang="ru-RU" sz="1600" kern="0" dirty="0" smtClean="0">
                <a:latin typeface="Georgia" pitchFamily="18" charset="0"/>
              </a:rPr>
              <a:t> за </a:t>
            </a:r>
            <a:r>
              <a:rPr lang="ru-RU" sz="1600" kern="0" dirty="0" err="1" smtClean="0">
                <a:latin typeface="Georgia" pitchFamily="18" charset="0"/>
              </a:rPr>
              <a:t>напрямом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підготовки</a:t>
            </a:r>
            <a:r>
              <a:rPr lang="ru-RU" sz="1600" kern="0" dirty="0" smtClean="0">
                <a:latin typeface="Georgia" pitchFamily="18" charset="0"/>
              </a:rPr>
              <a:t> «</a:t>
            </a:r>
            <a:r>
              <a:rPr lang="ru-RU" sz="1600" kern="0" dirty="0" err="1" smtClean="0">
                <a:latin typeface="Georgia" pitchFamily="18" charset="0"/>
              </a:rPr>
              <a:t>Соціологія</a:t>
            </a:r>
            <a:r>
              <a:rPr lang="ru-RU" sz="1600" kern="0" dirty="0" smtClean="0">
                <a:latin typeface="Georgia" pitchFamily="18" charset="0"/>
              </a:rPr>
              <a:t>» та </a:t>
            </a:r>
            <a:r>
              <a:rPr lang="ru-RU" sz="1600" kern="0" dirty="0" err="1" smtClean="0">
                <a:latin typeface="Georgia" pitchFamily="18" charset="0"/>
              </a:rPr>
              <a:t>здобула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кваліфікацію</a:t>
            </a:r>
            <a:r>
              <a:rPr lang="ru-RU" sz="1600" kern="0" dirty="0" smtClean="0">
                <a:latin typeface="Georgia" pitchFamily="18" charset="0"/>
              </a:rPr>
              <a:t> бакалавра </a:t>
            </a:r>
            <a:r>
              <a:rPr lang="ru-RU" sz="1600" kern="0" dirty="0" err="1" smtClean="0">
                <a:latin typeface="Georgia" pitchFamily="18" charset="0"/>
              </a:rPr>
              <a:t>соціології</a:t>
            </a:r>
            <a:r>
              <a:rPr lang="ru-RU" sz="1600" kern="0" dirty="0" smtClean="0">
                <a:latin typeface="Georgia" pitchFamily="18" charset="0"/>
              </a:rPr>
              <a:t>;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endParaRPr lang="ru-RU" sz="1600" kern="0" dirty="0">
              <a:latin typeface="Georgia" pitchFamily="18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600" kern="0" dirty="0" smtClean="0">
                <a:latin typeface="Georgia" pitchFamily="18" charset="0"/>
              </a:rPr>
              <a:t>2010 </a:t>
            </a:r>
            <a:r>
              <a:rPr lang="ru-RU" sz="1600" kern="0" dirty="0" err="1" smtClean="0">
                <a:latin typeface="Georgia" pitchFamily="18" charset="0"/>
              </a:rPr>
              <a:t>рік</a:t>
            </a:r>
            <a:r>
              <a:rPr lang="ru-RU" sz="1600" kern="0" dirty="0" smtClean="0">
                <a:latin typeface="Georgia" pitchFamily="18" charset="0"/>
              </a:rPr>
              <a:t> – </a:t>
            </a:r>
            <a:r>
              <a:rPr lang="ru-RU" sz="1600" kern="0" dirty="0" err="1" smtClean="0">
                <a:latin typeface="Georgia" pitchFamily="18" charset="0"/>
              </a:rPr>
              <a:t>Чорноморський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державний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університет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імені</a:t>
            </a:r>
            <a:r>
              <a:rPr lang="ru-RU" sz="1600" kern="0" dirty="0" smtClean="0">
                <a:latin typeface="Georgia" pitchFamily="18" charset="0"/>
              </a:rPr>
              <a:t> Петра </a:t>
            </a:r>
            <a:r>
              <a:rPr lang="ru-RU" sz="1600" kern="0" dirty="0" err="1" smtClean="0">
                <a:latin typeface="Georgia" pitchFamily="18" charset="0"/>
              </a:rPr>
              <a:t>Могили</a:t>
            </a:r>
            <a:r>
              <a:rPr lang="ru-RU" sz="1600" kern="0" dirty="0" smtClean="0">
                <a:latin typeface="Georgia" pitchFamily="18" charset="0"/>
              </a:rPr>
              <a:t> за </a:t>
            </a:r>
            <a:r>
              <a:rPr lang="ru-RU" sz="1600" kern="0" dirty="0" err="1" smtClean="0">
                <a:latin typeface="Georgia" pitchFamily="18" charset="0"/>
              </a:rPr>
              <a:t>спеціальністю</a:t>
            </a:r>
            <a:r>
              <a:rPr lang="ru-RU" sz="1600" kern="0" dirty="0" smtClean="0">
                <a:latin typeface="Georgia" pitchFamily="18" charset="0"/>
              </a:rPr>
              <a:t> «</a:t>
            </a:r>
            <a:r>
              <a:rPr lang="ru-RU" sz="1600" kern="0" dirty="0" err="1" smtClean="0">
                <a:latin typeface="Georgia" pitchFamily="18" charset="0"/>
              </a:rPr>
              <a:t>Соціальна</a:t>
            </a:r>
            <a:r>
              <a:rPr lang="ru-RU" sz="1600" kern="0" dirty="0" smtClean="0">
                <a:latin typeface="Georgia" pitchFamily="18" charset="0"/>
              </a:rPr>
              <a:t> робота» та </a:t>
            </a:r>
            <a:r>
              <a:rPr lang="ru-RU" sz="1600" kern="0" dirty="0" err="1" smtClean="0">
                <a:latin typeface="Georgia" pitchFamily="18" charset="0"/>
              </a:rPr>
              <a:t>здобула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кваліфікацію</a:t>
            </a:r>
            <a:r>
              <a:rPr lang="ru-RU" sz="1600" kern="0" dirty="0" smtClean="0">
                <a:latin typeface="Georgia" pitchFamily="18" charset="0"/>
              </a:rPr>
              <a:t> «</a:t>
            </a:r>
            <a:r>
              <a:rPr lang="ru-RU" sz="1600" kern="0" dirty="0" err="1" smtClean="0">
                <a:latin typeface="Georgia" pitchFamily="18" charset="0"/>
              </a:rPr>
              <a:t>Спеціаліст</a:t>
            </a:r>
            <a:r>
              <a:rPr lang="ru-RU" sz="1600" kern="0" dirty="0" smtClean="0">
                <a:latin typeface="Georgia" pitchFamily="18" charset="0"/>
              </a:rPr>
              <a:t> з </a:t>
            </a:r>
            <a:r>
              <a:rPr lang="ru-RU" sz="1600" kern="0" dirty="0" err="1" smtClean="0">
                <a:latin typeface="Georgia" pitchFamily="18" charset="0"/>
              </a:rPr>
              <a:t>соціальної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роботи</a:t>
            </a:r>
            <a:r>
              <a:rPr lang="ru-RU" sz="1600" kern="0" dirty="0" smtClean="0">
                <a:latin typeface="Georgia" pitchFamily="18" charset="0"/>
              </a:rPr>
              <a:t>»;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endParaRPr lang="ru-RU" sz="1600" kern="0" dirty="0">
              <a:latin typeface="Georgia" pitchFamily="18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v"/>
            </a:pPr>
            <a:r>
              <a:rPr lang="ru-RU" sz="1600" kern="0" dirty="0" smtClean="0">
                <a:latin typeface="Georgia" pitchFamily="18" charset="0"/>
              </a:rPr>
              <a:t>2012 </a:t>
            </a:r>
            <a:r>
              <a:rPr lang="ru-RU" sz="1600" kern="0" dirty="0" err="1" smtClean="0">
                <a:latin typeface="Georgia" pitchFamily="18" charset="0"/>
              </a:rPr>
              <a:t>рік</a:t>
            </a:r>
            <a:r>
              <a:rPr lang="ru-RU" sz="1600" kern="0" dirty="0" smtClean="0">
                <a:latin typeface="Georgia" pitchFamily="18" charset="0"/>
              </a:rPr>
              <a:t> – </a:t>
            </a:r>
            <a:r>
              <a:rPr lang="ru-RU" sz="1600" kern="0" dirty="0" err="1" smtClean="0">
                <a:latin typeface="Georgia" pitchFamily="18" charset="0"/>
              </a:rPr>
              <a:t>Миколаївський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національний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університет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імені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В.О.Сухомлинського</a:t>
            </a:r>
            <a:r>
              <a:rPr lang="ru-RU" sz="1600" kern="0" dirty="0" smtClean="0">
                <a:latin typeface="Georgia" pitchFamily="18" charset="0"/>
              </a:rPr>
              <a:t> за </a:t>
            </a:r>
            <a:r>
              <a:rPr lang="ru-RU" sz="1600" kern="0" dirty="0" err="1" smtClean="0">
                <a:latin typeface="Georgia" pitchFamily="18" charset="0"/>
              </a:rPr>
              <a:t>напрямом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підготовки</a:t>
            </a:r>
            <a:r>
              <a:rPr lang="ru-RU" sz="1600" kern="0" dirty="0" smtClean="0">
                <a:latin typeface="Georgia" pitchFamily="18" charset="0"/>
              </a:rPr>
              <a:t> «</a:t>
            </a:r>
            <a:r>
              <a:rPr lang="ru-RU" sz="1600" kern="0" dirty="0" err="1" smtClean="0">
                <a:latin typeface="Georgia" pitchFamily="18" charset="0"/>
              </a:rPr>
              <a:t>Соціальна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педагогіка</a:t>
            </a:r>
            <a:r>
              <a:rPr lang="ru-RU" sz="1600" kern="0" dirty="0" smtClean="0">
                <a:latin typeface="Georgia" pitchFamily="18" charset="0"/>
              </a:rPr>
              <a:t>» та </a:t>
            </a:r>
            <a:r>
              <a:rPr lang="ru-RU" sz="1600" kern="0" dirty="0" err="1" smtClean="0">
                <a:latin typeface="Georgia" pitchFamily="18" charset="0"/>
              </a:rPr>
              <a:t>здобула</a:t>
            </a:r>
            <a:r>
              <a:rPr lang="ru-RU" sz="1600" kern="0" dirty="0" smtClean="0">
                <a:latin typeface="Georgia" pitchFamily="18" charset="0"/>
              </a:rPr>
              <a:t> </a:t>
            </a:r>
            <a:r>
              <a:rPr lang="ru-RU" sz="1600" kern="0" dirty="0" err="1" smtClean="0">
                <a:latin typeface="Georgia" pitchFamily="18" charset="0"/>
              </a:rPr>
              <a:t>кваліфікацію</a:t>
            </a:r>
            <a:r>
              <a:rPr lang="ru-RU" sz="1600" kern="0" dirty="0" smtClean="0">
                <a:latin typeface="Georgia" pitchFamily="18" charset="0"/>
              </a:rPr>
              <a:t> бакалавра </a:t>
            </a:r>
            <a:r>
              <a:rPr lang="ru-RU" sz="1600" kern="0" dirty="0" err="1" smtClean="0">
                <a:latin typeface="Georgia" pitchFamily="18" charset="0"/>
              </a:rPr>
              <a:t>соціального</a:t>
            </a:r>
            <a:r>
              <a:rPr lang="ru-RU" sz="1600" kern="0" dirty="0" smtClean="0">
                <a:latin typeface="Georgia" pitchFamily="18" charset="0"/>
              </a:rPr>
              <a:t> педагога;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endParaRPr lang="ru-RU" sz="1600" kern="0" dirty="0" smtClean="0">
              <a:latin typeface="Georgia" pitchFamily="18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v"/>
            </a:pPr>
            <a:r>
              <a:rPr lang="uk-UA" sz="1600" kern="0" dirty="0" smtClean="0">
                <a:latin typeface="Georgia" pitchFamily="18" charset="0"/>
              </a:rPr>
              <a:t>2014 рік – Миколаївський </a:t>
            </a:r>
            <a:r>
              <a:rPr lang="uk-UA" sz="1600" kern="0" dirty="0">
                <a:latin typeface="Georgia" pitchFamily="18" charset="0"/>
              </a:rPr>
              <a:t>національний університет імені </a:t>
            </a:r>
            <a:r>
              <a:rPr lang="uk-UA" sz="1600" kern="0" dirty="0" smtClean="0">
                <a:latin typeface="Georgia" pitchFamily="18" charset="0"/>
              </a:rPr>
              <a:t>В.О.Сухомлинського </a:t>
            </a:r>
            <a:r>
              <a:rPr lang="uk-UA" sz="1600" kern="0" dirty="0">
                <a:latin typeface="Georgia" pitchFamily="18" charset="0"/>
              </a:rPr>
              <a:t>за </a:t>
            </a:r>
            <a:r>
              <a:rPr lang="uk-UA" sz="1600" kern="0" dirty="0" smtClean="0">
                <a:latin typeface="Georgia" pitchFamily="18" charset="0"/>
              </a:rPr>
              <a:t>спеціальністю «Соціальна педагогіка» </a:t>
            </a:r>
            <a:r>
              <a:rPr lang="uk-UA" sz="1600" kern="0" dirty="0">
                <a:latin typeface="Georgia" pitchFamily="18" charset="0"/>
              </a:rPr>
              <a:t>та здобула </a:t>
            </a:r>
            <a:r>
              <a:rPr lang="uk-UA" sz="1600" kern="0" dirty="0" smtClean="0">
                <a:latin typeface="Georgia" pitchFamily="18" charset="0"/>
              </a:rPr>
              <a:t>кваліфікацію «Викладач соціальної педагогіки» (магістр)</a:t>
            </a:r>
          </a:p>
          <a:p>
            <a:pPr marL="457200"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</a:pPr>
            <a:endParaRPr lang="uk-UA" sz="1600" kern="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575"/>
            <a:ext cx="9151938" cy="7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8280920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tabLst>
                <a:tab pos="895350" algn="l"/>
              </a:tabLst>
            </a:pPr>
            <a:endParaRPr lang="uk-UA" sz="1400" b="1" kern="0" dirty="0" smtClean="0">
              <a:latin typeface="Monotype Corsiva" pitchFamily="66" charset="0"/>
            </a:endParaRPr>
          </a:p>
          <a:p>
            <a:pPr marL="534988"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tabLst>
                <a:tab pos="895350" algn="l"/>
              </a:tabLst>
            </a:pPr>
            <a:endParaRPr lang="uk-UA" sz="1400" b="1" kern="0" dirty="0">
              <a:latin typeface="Monotype Corsiva" pitchFamily="66" charset="0"/>
            </a:endParaRPr>
          </a:p>
          <a:p>
            <a:pPr marL="534988"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tabLst>
                <a:tab pos="895350" algn="l"/>
              </a:tabLst>
            </a:pPr>
            <a:r>
              <a:rPr lang="uk-UA" sz="2000" b="1" kern="0" dirty="0" smtClean="0">
                <a:latin typeface="Monotype Corsiva" pitchFamily="66" charset="0"/>
              </a:rPr>
              <a:t>Педагогічний стаж :</a:t>
            </a:r>
          </a:p>
          <a:p>
            <a:pPr lvl="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</a:pPr>
            <a:r>
              <a:rPr lang="uk-UA" kern="0" dirty="0" smtClean="0">
                <a:latin typeface="Georgia" pitchFamily="18" charset="0"/>
              </a:rPr>
              <a:t>Загальний – </a:t>
            </a:r>
            <a:r>
              <a:rPr lang="uk-UA" kern="0" dirty="0">
                <a:latin typeface="Georgia" pitchFamily="18" charset="0"/>
              </a:rPr>
              <a:t>5</a:t>
            </a:r>
            <a:r>
              <a:rPr lang="uk-UA" kern="0" dirty="0" smtClean="0">
                <a:latin typeface="Georgia" pitchFamily="18" charset="0"/>
              </a:rPr>
              <a:t> років (соціального педагога – 4 роки)</a:t>
            </a:r>
          </a:p>
          <a:p>
            <a:pPr lvl="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</a:pPr>
            <a:endParaRPr lang="uk-UA" kern="0" dirty="0">
              <a:latin typeface="Georgia" pitchFamily="18" charset="0"/>
            </a:endParaRPr>
          </a:p>
          <a:p>
            <a:pPr marL="742950" lvl="1" indent="-285750" defTabSz="4429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v"/>
            </a:pPr>
            <a:r>
              <a:rPr lang="uk-UA" kern="0" dirty="0" smtClean="0">
                <a:solidFill>
                  <a:prstClr val="black"/>
                </a:solidFill>
                <a:latin typeface="Georgia" pitchFamily="18" charset="0"/>
              </a:rPr>
              <a:t>	</a:t>
            </a:r>
            <a:r>
              <a:rPr lang="uk-UA" kern="0" dirty="0" smtClean="0">
                <a:latin typeface="Georgia" pitchFamily="18" charset="0"/>
              </a:rPr>
              <a:t>З жовтня місяця 2012 року – вересень 2013 працювала вихователем у </a:t>
            </a:r>
            <a:r>
              <a:rPr lang="uk-UA" kern="0" dirty="0">
                <a:latin typeface="Georgia" pitchFamily="18" charset="0"/>
              </a:rPr>
              <a:t>Миколаївській загальноосвітній школі-інтернат І-ІІІ ступенів </a:t>
            </a:r>
            <a:r>
              <a:rPr lang="uk-UA" kern="0" dirty="0" smtClean="0">
                <a:latin typeface="Georgia" pitchFamily="18" charset="0"/>
              </a:rPr>
              <a:t>№</a:t>
            </a:r>
            <a:r>
              <a:rPr lang="en-US" kern="0" dirty="0" smtClean="0">
                <a:latin typeface="Georgia" pitchFamily="18" charset="0"/>
              </a:rPr>
              <a:t> </a:t>
            </a:r>
            <a:r>
              <a:rPr lang="uk-UA" kern="0" dirty="0" smtClean="0">
                <a:latin typeface="Georgia" pitchFamily="18" charset="0"/>
              </a:rPr>
              <a:t>3</a:t>
            </a:r>
            <a:endParaRPr lang="uk-UA" kern="0" dirty="0">
              <a:latin typeface="Georgia" pitchFamily="18" charset="0"/>
            </a:endParaRP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00000"/>
              <a:buFont typeface="Wingdings" pitchFamily="2" charset="2"/>
              <a:buChar char="v"/>
              <a:tabLst>
                <a:tab pos="442913" algn="l"/>
              </a:tabLst>
            </a:pPr>
            <a:r>
              <a:rPr lang="uk-UA" kern="0" dirty="0" smtClean="0">
                <a:latin typeface="Georgia" pitchFamily="18" charset="0"/>
              </a:rPr>
              <a:t>	З </a:t>
            </a:r>
            <a:r>
              <a:rPr lang="uk-UA" kern="0" dirty="0">
                <a:latin typeface="Georgia" pitchFamily="18" charset="0"/>
              </a:rPr>
              <a:t>вересня </a:t>
            </a:r>
            <a:r>
              <a:rPr lang="uk-UA" kern="0" dirty="0" smtClean="0">
                <a:latin typeface="Georgia" pitchFamily="18" charset="0"/>
              </a:rPr>
              <a:t>2012 </a:t>
            </a:r>
            <a:r>
              <a:rPr lang="uk-UA" kern="0" dirty="0">
                <a:latin typeface="Georgia" pitchFamily="18" charset="0"/>
              </a:rPr>
              <a:t>року по сьогоднішній день працюю соціальним педагогом у Миколаївській загальноосвітній школі-інтернат І-ІІІ ступенів № </a:t>
            </a:r>
            <a:r>
              <a:rPr lang="uk-UA" kern="0" dirty="0" smtClean="0">
                <a:latin typeface="Georgia" pitchFamily="18" charset="0"/>
              </a:rPr>
              <a:t>3</a:t>
            </a:r>
          </a:p>
          <a:p>
            <a:pPr marL="742950" lvl="1" indent="-2857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SzPct val="138000"/>
              <a:buFont typeface="Arial" pitchFamily="34" charset="0"/>
              <a:buChar char="•"/>
              <a:tabLst>
                <a:tab pos="442913" algn="l"/>
              </a:tabLst>
            </a:pPr>
            <a:endParaRPr lang="uk-UA" kern="0" dirty="0">
              <a:latin typeface="Georgia" pitchFamily="18" charset="0"/>
            </a:endParaRPr>
          </a:p>
          <a:p>
            <a:pPr marL="992188" lvl="1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38000"/>
              <a:tabLst>
                <a:tab pos="442913" algn="l"/>
              </a:tabLst>
            </a:pPr>
            <a:r>
              <a:rPr lang="uk-UA" sz="2000" b="1" kern="0" dirty="0" smtClean="0">
                <a:latin typeface="Monotype Corsiva" pitchFamily="66" charset="0"/>
              </a:rPr>
              <a:t>Кваліфікаційна категорія </a:t>
            </a:r>
            <a:r>
              <a:rPr lang="uk-UA" kern="0" dirty="0" smtClean="0">
                <a:latin typeface="Georgia" pitchFamily="18" charset="0"/>
              </a:rPr>
              <a:t>– соціальний педагог ІІ категорії</a:t>
            </a:r>
            <a:endParaRPr lang="ru-RU" kern="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" y="0"/>
            <a:ext cx="9146890" cy="68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7634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САМОАНАЛІЗ </a:t>
            </a:r>
          </a:p>
          <a:p>
            <a:pPr algn="ctr"/>
            <a:r>
              <a:rPr lang="uk-UA" sz="2800" b="1" dirty="0" smtClean="0">
                <a:latin typeface="Monotype Corsiva" pitchFamily="66" charset="0"/>
              </a:rPr>
              <a:t>ПРОФЕСІЙНОЇ ДІЯЛЬНОСТІ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48" y="1772816"/>
            <a:ext cx="776128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Олечка\Desktop\Новая папка\20151223_130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46" y="2779709"/>
            <a:ext cx="2968997" cy="222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ечка\Desktop\Новая папка\20160202_135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958375" cy="193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соц.педагог\фото\SAM_32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3672408" cy="259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6890" cy="68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60" y="692696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25" lvl="2">
              <a:lnSpc>
                <a:spcPct val="150000"/>
              </a:lnSpc>
              <a:buClr>
                <a:srgbClr val="C00000"/>
              </a:buClr>
            </a:pPr>
            <a:r>
              <a:rPr lang="uk-UA" sz="2000" b="1" dirty="0" smtClean="0">
                <a:latin typeface="Georgia" pitchFamily="18" charset="0"/>
              </a:rPr>
              <a:t>     </a:t>
            </a:r>
            <a:r>
              <a:rPr lang="uk-UA" sz="3200" b="1" dirty="0" smtClean="0">
                <a:latin typeface="Georgia" pitchFamily="18" charset="0"/>
              </a:rPr>
              <a:t>Завдання</a:t>
            </a:r>
            <a:r>
              <a:rPr lang="uk-UA" sz="3200" b="1" dirty="0">
                <a:latin typeface="Georgia" pitchFamily="18" charset="0"/>
              </a:rPr>
              <a:t>:</a:t>
            </a: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виявити інтереси та потреби </a:t>
            </a:r>
            <a:r>
              <a:rPr lang="uk-UA" sz="1600" dirty="0" smtClean="0">
                <a:latin typeface="Georgia" pitchFamily="18" charset="0"/>
              </a:rPr>
              <a:t>учнів, сприяти організації допомоги їм;</a:t>
            </a:r>
            <a:endParaRPr lang="uk-UA" sz="1600" dirty="0">
              <a:latin typeface="Georgia" pitchFamily="18" charset="0"/>
            </a:endParaRP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вжити заходів з соціального захисту, допомоги та підтримки </a:t>
            </a:r>
            <a:r>
              <a:rPr lang="uk-UA" sz="1600" dirty="0" smtClean="0">
                <a:latin typeface="Georgia" pitchFamily="18" charset="0"/>
              </a:rPr>
              <a:t>учнів;</a:t>
            </a:r>
            <a:endParaRPr lang="uk-UA" sz="1600" dirty="0">
              <a:latin typeface="Georgia" pitchFamily="18" charset="0"/>
            </a:endParaRP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 smtClean="0">
                <a:latin typeface="Georgia" pitchFamily="18" charset="0"/>
              </a:rPr>
              <a:t>сприяти </a:t>
            </a:r>
            <a:r>
              <a:rPr lang="uk-UA" sz="1600" dirty="0">
                <a:latin typeface="Georgia" pitchFamily="18" charset="0"/>
              </a:rPr>
              <a:t>створенню комфортних психологічних умов для повноцінного розвитку дітей у межах їх вікових та індивідуальних можливостей;</a:t>
            </a: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 smtClean="0">
                <a:latin typeface="Georgia" pitchFamily="18" charset="0"/>
              </a:rPr>
              <a:t>допомогти </a:t>
            </a:r>
            <a:r>
              <a:rPr lang="uk-UA" sz="1600" dirty="0">
                <a:latin typeface="Georgia" pitchFamily="18" charset="0"/>
              </a:rPr>
              <a:t>підліткам у виборі </a:t>
            </a:r>
            <a:r>
              <a:rPr lang="uk-UA" sz="1600" dirty="0" smtClean="0">
                <a:latin typeface="Georgia" pitchFamily="18" charset="0"/>
              </a:rPr>
              <a:t>майбутньої професії </a:t>
            </a: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о</a:t>
            </a:r>
            <a:r>
              <a:rPr lang="uk-UA" sz="1600" dirty="0" smtClean="0">
                <a:latin typeface="Georgia" pitchFamily="18" charset="0"/>
              </a:rPr>
              <a:t>рганізувати та проводити заходи з попередження негативних явищ в учнівському середовищі</a:t>
            </a: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 smtClean="0">
                <a:latin typeface="Georgia" pitchFamily="18" charset="0"/>
              </a:rPr>
              <a:t>формування </a:t>
            </a:r>
            <a:r>
              <a:rPr lang="uk-UA" sz="1600" dirty="0">
                <a:latin typeface="Georgia" pitchFamily="18" charset="0"/>
              </a:rPr>
              <a:t>конструктивної поведінки в конфліктних ситуаціях</a:t>
            </a:r>
          </a:p>
          <a:p>
            <a:pPr marL="1446213" lvl="1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координувати взаємодію вчителів, батьків (осіб, які їх замінюють), спеціалістів соціальних служб, представників правоохоронних органів для надання допомоги учням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733256"/>
            <a:ext cx="7367646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моїм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сприятливе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поле для кожного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учн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9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74"/>
            <a:ext cx="9146890" cy="68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1037408"/>
            <a:ext cx="4572000" cy="3154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uk-UA" sz="2800" b="1" dirty="0" smtClean="0">
                <a:latin typeface="Monotype Corsiva" pitchFamily="66" charset="0"/>
              </a:rPr>
              <a:t>У </a:t>
            </a:r>
            <a:r>
              <a:rPr lang="uk-UA" sz="2800" b="1" dirty="0">
                <a:latin typeface="Monotype Corsiva" pitchFamily="66" charset="0"/>
              </a:rPr>
              <a:t>своїй діяльності керуюся</a:t>
            </a:r>
            <a:r>
              <a:rPr lang="en-US" sz="2800" b="1" dirty="0" smtClean="0">
                <a:latin typeface="Monotype Corsiva" pitchFamily="66" charset="0"/>
              </a:rPr>
              <a:t>:</a:t>
            </a:r>
            <a:endParaRPr lang="uk-UA" sz="2800" b="1" dirty="0" smtClean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00808"/>
            <a:ext cx="7583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Конституцією України </a:t>
            </a: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Законом України “Про освіту ”</a:t>
            </a: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Положенням про психологічну службу в системі </a:t>
            </a:r>
            <a:r>
              <a:rPr lang="uk-UA" sz="1600" dirty="0" smtClean="0">
                <a:latin typeface="Georgia" pitchFamily="18" charset="0"/>
              </a:rPr>
              <a:t>освіти України</a:t>
            </a:r>
            <a:endParaRPr lang="uk-UA" sz="1600" dirty="0">
              <a:latin typeface="Georgia" pitchFamily="18" charset="0"/>
            </a:endParaRP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Нормативними документами МОН України</a:t>
            </a: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Декларацією прав людини</a:t>
            </a: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Конвенцією ООН про права дитини</a:t>
            </a: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Чинним законодавством України</a:t>
            </a:r>
          </a:p>
          <a:p>
            <a:pPr marL="989013" indent="-2682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uk-UA" sz="1600" dirty="0">
                <a:latin typeface="Georgia" pitchFamily="18" charset="0"/>
              </a:rPr>
              <a:t>Етичним кодексом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5520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5"/>
            <a:ext cx="9144000" cy="68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3240" y="271840"/>
            <a:ext cx="666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Напрямки  діяльності: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250" y="882367"/>
            <a:ext cx="467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Анкетування, опитування, вивчення житлово-побутових умов сім</a:t>
            </a:r>
            <a:r>
              <a:rPr lang="en-US" sz="1400" dirty="0" smtClean="0"/>
              <a:t>’</a:t>
            </a:r>
            <a:r>
              <a:rPr lang="uk-UA" sz="1400" dirty="0" smtClean="0"/>
              <a:t>ї,</a:t>
            </a:r>
          </a:p>
          <a:p>
            <a:r>
              <a:rPr lang="uk-UA" sz="1400" dirty="0"/>
              <a:t>с</a:t>
            </a:r>
            <a:r>
              <a:rPr lang="uk-UA" sz="1400" dirty="0" smtClean="0"/>
              <a:t>оціальні паспорти класів та школи-інтернату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9510" y="166934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Прогнозування результатів навчально-виховного процесу (позитивне, негативне)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28469" y="2346960"/>
            <a:ext cx="512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/>
              <a:t>Надання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індивідуальної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групової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консультації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всім</a:t>
            </a:r>
            <a:r>
              <a:rPr lang="ru-RU" sz="1400" dirty="0" smtClean="0"/>
              <a:t> </a:t>
            </a:r>
            <a:r>
              <a:rPr lang="ru-RU" sz="1400" dirty="0" err="1" smtClean="0"/>
              <a:t>учасникам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навчально-виховного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52680" y="2906360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адміністративні</a:t>
            </a:r>
            <a:r>
              <a:rPr lang="ru-RU" sz="1400" dirty="0"/>
              <a:t> </a:t>
            </a:r>
            <a:r>
              <a:rPr lang="ru-RU" sz="1400" dirty="0" err="1"/>
              <a:t>подання</a:t>
            </a:r>
            <a:r>
              <a:rPr lang="ru-RU" sz="1400" dirty="0"/>
              <a:t>, </a:t>
            </a:r>
            <a:r>
              <a:rPr lang="ru-RU" sz="1400" dirty="0" err="1"/>
              <a:t>представлення</a:t>
            </a:r>
            <a:r>
              <a:rPr lang="ru-RU" sz="1400" dirty="0"/>
              <a:t> </a:t>
            </a:r>
            <a:r>
              <a:rPr lang="ru-RU" sz="1400" dirty="0" err="1"/>
              <a:t>інтересів</a:t>
            </a:r>
            <a:r>
              <a:rPr lang="ru-RU" sz="1400" dirty="0"/>
              <a:t> </a:t>
            </a:r>
            <a:r>
              <a:rPr lang="ru-RU" sz="1400" dirty="0" err="1"/>
              <a:t>дитини</a:t>
            </a:r>
            <a:r>
              <a:rPr lang="ru-RU" sz="1400" dirty="0"/>
              <a:t> у </a:t>
            </a:r>
            <a:r>
              <a:rPr lang="ru-RU" sz="1400" dirty="0" err="1"/>
              <a:t>різноманітних</a:t>
            </a:r>
            <a:r>
              <a:rPr lang="ru-RU" sz="1400" dirty="0"/>
              <a:t> </a:t>
            </a:r>
            <a:r>
              <a:rPr lang="ru-RU" sz="1400" dirty="0" err="1"/>
              <a:t>інстанціях</a:t>
            </a:r>
            <a:r>
              <a:rPr lang="ru-RU" sz="1400" dirty="0"/>
              <a:t> (</a:t>
            </a:r>
            <a:r>
              <a:rPr lang="ru-RU" sz="1400" dirty="0" err="1"/>
              <a:t>службі</a:t>
            </a:r>
            <a:r>
              <a:rPr lang="ru-RU" sz="1400" dirty="0"/>
              <a:t> у справах </a:t>
            </a:r>
            <a:r>
              <a:rPr lang="ru-RU" sz="1400" dirty="0" err="1"/>
              <a:t>неповнолітніх</a:t>
            </a:r>
            <a:r>
              <a:rPr lang="ru-RU" sz="1400" dirty="0"/>
              <a:t>, </a:t>
            </a:r>
            <a:r>
              <a:rPr lang="ru-RU" sz="1400" dirty="0" err="1"/>
              <a:t>поліції</a:t>
            </a:r>
            <a:r>
              <a:rPr lang="ru-RU" sz="1400" dirty="0"/>
              <a:t>, </a:t>
            </a:r>
            <a:r>
              <a:rPr lang="ru-RU" sz="1400" dirty="0" err="1"/>
              <a:t>суді</a:t>
            </a:r>
            <a:r>
              <a:rPr lang="ru-RU" sz="1400" dirty="0"/>
              <a:t>, </a:t>
            </a:r>
            <a:r>
              <a:rPr lang="ru-RU" sz="1400" dirty="0" err="1"/>
              <a:t>прокуратурі</a:t>
            </a:r>
            <a:r>
              <a:rPr lang="ru-RU" sz="1400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070" y="3720532"/>
            <a:ext cx="5004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учні</a:t>
            </a:r>
            <a:r>
              <a:rPr lang="ru-RU" sz="1400" dirty="0"/>
              <a:t>: </a:t>
            </a:r>
            <a:r>
              <a:rPr lang="ru-RU" sz="1400" dirty="0" err="1"/>
              <a:t>орієнтація</a:t>
            </a:r>
            <a:r>
              <a:rPr lang="ru-RU" sz="1400" dirty="0"/>
              <a:t> на здоровий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, </a:t>
            </a:r>
            <a:r>
              <a:rPr lang="ru-RU" sz="1400" dirty="0" err="1"/>
              <a:t>профілактика</a:t>
            </a:r>
            <a:r>
              <a:rPr lang="ru-RU" sz="1400" dirty="0"/>
              <a:t> </a:t>
            </a:r>
            <a:r>
              <a:rPr lang="ru-RU" sz="1400" dirty="0" err="1"/>
              <a:t>правопорушень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неповнолітніх</a:t>
            </a:r>
            <a:r>
              <a:rPr lang="ru-RU" sz="1400" dirty="0"/>
              <a:t>, </a:t>
            </a:r>
            <a:r>
              <a:rPr lang="ru-RU" sz="1400" dirty="0" err="1"/>
              <a:t>необхідність</a:t>
            </a:r>
            <a:r>
              <a:rPr lang="ru-RU" sz="1400" dirty="0"/>
              <a:t> у </a:t>
            </a:r>
            <a:r>
              <a:rPr lang="ru-RU" sz="1400" dirty="0" err="1"/>
              <a:t>навчанні</a:t>
            </a:r>
            <a:r>
              <a:rPr lang="ru-RU" sz="1400" dirty="0"/>
              <a:t>, </a:t>
            </a:r>
            <a:r>
              <a:rPr lang="ru-RU" sz="1400" dirty="0" err="1" smtClean="0"/>
              <a:t>профілактика</a:t>
            </a:r>
            <a:r>
              <a:rPr lang="ru-RU" sz="1400" dirty="0" smtClean="0"/>
              <a:t> </a:t>
            </a:r>
            <a:r>
              <a:rPr lang="ru-RU" sz="1400" dirty="0" err="1"/>
              <a:t>конфліктів</a:t>
            </a:r>
            <a:endParaRPr lang="ru-RU" sz="1400" dirty="0"/>
          </a:p>
          <a:p>
            <a:r>
              <a:rPr lang="ru-RU" sz="1400" dirty="0"/>
              <a:t>Батьки: </a:t>
            </a:r>
            <a:r>
              <a:rPr lang="ru-RU" sz="1400" dirty="0" err="1"/>
              <a:t>відповідальність</a:t>
            </a:r>
            <a:r>
              <a:rPr lang="ru-RU" sz="1400" dirty="0"/>
              <a:t> </a:t>
            </a:r>
            <a:r>
              <a:rPr lang="ru-RU" sz="1400" dirty="0" err="1"/>
              <a:t>батьків</a:t>
            </a:r>
            <a:r>
              <a:rPr lang="ru-RU" sz="1400" dirty="0"/>
              <a:t> (за </a:t>
            </a:r>
            <a:r>
              <a:rPr lang="ru-RU" sz="1400" dirty="0" err="1"/>
              <a:t>навчання</a:t>
            </a:r>
            <a:r>
              <a:rPr lang="ru-RU" sz="1400" dirty="0"/>
              <a:t> та </a:t>
            </a:r>
            <a:r>
              <a:rPr lang="ru-RU" sz="1400" dirty="0" err="1"/>
              <a:t>виховання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, </a:t>
            </a:r>
            <a:r>
              <a:rPr lang="ru-RU" sz="1400" dirty="0" err="1"/>
              <a:t>жорстоке</a:t>
            </a:r>
            <a:r>
              <a:rPr lang="ru-RU" sz="1400" dirty="0"/>
              <a:t> </a:t>
            </a:r>
            <a:r>
              <a:rPr lang="ru-RU" sz="1400" dirty="0" err="1"/>
              <a:t>поводження</a:t>
            </a:r>
            <a:r>
              <a:rPr lang="ru-RU" sz="1400" dirty="0"/>
              <a:t> в </a:t>
            </a:r>
            <a:r>
              <a:rPr lang="ru-RU" sz="1400" dirty="0" err="1"/>
              <a:t>сім’ї</a:t>
            </a:r>
            <a:r>
              <a:rPr lang="ru-RU" sz="1400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8469" y="4908926"/>
            <a:ext cx="5037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соціально-педагогічний</a:t>
            </a:r>
            <a:r>
              <a:rPr lang="ru-RU" sz="1400" dirty="0"/>
              <a:t> патронаж </a:t>
            </a:r>
            <a:r>
              <a:rPr lang="ru-RU" sz="1400" dirty="0" err="1"/>
              <a:t>сімей</a:t>
            </a:r>
            <a:r>
              <a:rPr lang="ru-RU" sz="1400" dirty="0"/>
              <a:t> та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пільгових</a:t>
            </a:r>
            <a:r>
              <a:rPr lang="ru-RU" sz="1400" dirty="0"/>
              <a:t> </a:t>
            </a:r>
            <a:r>
              <a:rPr lang="ru-RU" sz="1400" dirty="0" err="1"/>
              <a:t>категорій</a:t>
            </a:r>
            <a:r>
              <a:rPr lang="ru-RU" sz="1400" dirty="0"/>
              <a:t>;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ділових</a:t>
            </a:r>
            <a:r>
              <a:rPr lang="ru-RU" sz="1400" dirty="0"/>
              <a:t> </a:t>
            </a:r>
            <a:r>
              <a:rPr lang="ru-RU" sz="1400" dirty="0" err="1"/>
              <a:t>ігор</a:t>
            </a:r>
            <a:r>
              <a:rPr lang="ru-RU" sz="1400" dirty="0"/>
              <a:t>, </a:t>
            </a:r>
            <a:r>
              <a:rPr lang="ru-RU" sz="1400" dirty="0" err="1"/>
              <a:t>практичних</a:t>
            </a:r>
            <a:r>
              <a:rPr lang="ru-RU" sz="1400" dirty="0"/>
              <a:t> занять, </a:t>
            </a:r>
            <a:r>
              <a:rPr lang="ru-RU" sz="1400" dirty="0" err="1"/>
              <a:t>практикумів</a:t>
            </a:r>
            <a:r>
              <a:rPr lang="ru-RU" sz="1400" dirty="0"/>
              <a:t> </a:t>
            </a:r>
            <a:r>
              <a:rPr lang="ru-RU" sz="1400" dirty="0" err="1"/>
              <a:t>спрямованих</a:t>
            </a:r>
            <a:r>
              <a:rPr lang="ru-RU" sz="1400" dirty="0"/>
              <a:t> на </a:t>
            </a:r>
            <a:r>
              <a:rPr lang="ru-RU" sz="1400" dirty="0" err="1"/>
              <a:t>соціальне</a:t>
            </a:r>
            <a:r>
              <a:rPr lang="ru-RU" sz="1400" dirty="0"/>
              <a:t> і </a:t>
            </a:r>
            <a:r>
              <a:rPr lang="ru-RU" sz="1400" dirty="0" err="1"/>
              <a:t>професійне</a:t>
            </a:r>
            <a:r>
              <a:rPr lang="ru-RU" sz="1400" dirty="0"/>
              <a:t>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особистості</a:t>
            </a:r>
            <a:r>
              <a:rPr lang="ru-RU" sz="1400" dirty="0"/>
              <a:t> та </a:t>
            </a:r>
            <a:r>
              <a:rPr lang="ru-RU" sz="1400" dirty="0" err="1"/>
              <a:t>соціальну</a:t>
            </a:r>
            <a:r>
              <a:rPr lang="ru-RU" sz="1400" dirty="0"/>
              <a:t> </a:t>
            </a:r>
            <a:r>
              <a:rPr lang="ru-RU" sz="1400" dirty="0" err="1"/>
              <a:t>адаптацію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28469" y="5922964"/>
            <a:ext cx="518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обробка</a:t>
            </a:r>
            <a:r>
              <a:rPr lang="ru-RU" sz="1400" dirty="0"/>
              <a:t> та </a:t>
            </a: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 </a:t>
            </a:r>
            <a:r>
              <a:rPr lang="ru-RU" sz="1400" dirty="0" err="1"/>
              <a:t>анкетування</a:t>
            </a:r>
            <a:r>
              <a:rPr lang="ru-RU" sz="1400" dirty="0"/>
              <a:t>,  </a:t>
            </a:r>
            <a:r>
              <a:rPr lang="ru-RU" sz="1400" dirty="0" err="1"/>
              <a:t>опитувань</a:t>
            </a:r>
            <a:r>
              <a:rPr lang="ru-RU" sz="1400" dirty="0"/>
              <a:t>,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навчання</a:t>
            </a:r>
            <a:r>
              <a:rPr lang="ru-RU" sz="1400" dirty="0"/>
              <a:t>; </a:t>
            </a:r>
            <a:r>
              <a:rPr lang="ru-RU" sz="1400" dirty="0" err="1"/>
              <a:t>організація</a:t>
            </a:r>
            <a:r>
              <a:rPr lang="ru-RU" sz="1400" dirty="0"/>
              <a:t> </a:t>
            </a:r>
            <a:r>
              <a:rPr lang="ru-RU" sz="1400" dirty="0" err="1"/>
              <a:t>індивідуальної</a:t>
            </a:r>
            <a:r>
              <a:rPr lang="ru-RU" sz="1400" dirty="0"/>
              <a:t> та </a:t>
            </a:r>
            <a:r>
              <a:rPr lang="ru-RU" sz="1400" dirty="0" err="1"/>
              <a:t>групової</a:t>
            </a:r>
            <a:r>
              <a:rPr lang="ru-RU" sz="1400" dirty="0"/>
              <a:t> </a:t>
            </a:r>
            <a:r>
              <a:rPr lang="ru-RU" sz="1400" dirty="0" err="1"/>
              <a:t>профілактичної</a:t>
            </a:r>
            <a:r>
              <a:rPr lang="ru-RU" sz="1400" dirty="0"/>
              <a:t>, </a:t>
            </a:r>
            <a:r>
              <a:rPr lang="ru-RU" sz="1400" dirty="0" err="1"/>
              <a:t>просвітницької</a:t>
            </a:r>
            <a:r>
              <a:rPr lang="ru-RU" sz="1400" dirty="0"/>
              <a:t> та </a:t>
            </a:r>
            <a:r>
              <a:rPr lang="ru-RU" sz="1400" dirty="0" err="1"/>
              <a:t>соціально-перетворювальної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самоосвіта</a:t>
            </a:r>
            <a:r>
              <a:rPr lang="ru-RU" sz="1400" dirty="0"/>
              <a:t>, </a:t>
            </a:r>
            <a:r>
              <a:rPr lang="ru-RU" sz="1400" dirty="0" err="1"/>
              <a:t>оформлення</a:t>
            </a:r>
            <a:r>
              <a:rPr lang="ru-RU" sz="1400" dirty="0"/>
              <a:t> </a:t>
            </a:r>
            <a:r>
              <a:rPr lang="ru-RU" sz="1400" dirty="0" err="1"/>
              <a:t>документації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6" y="854851"/>
            <a:ext cx="2702193" cy="7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87624" y="1019925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Діагностування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5" y="1564531"/>
            <a:ext cx="2660713" cy="7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87624" y="1715509"/>
            <a:ext cx="16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Прогнозування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4" y="2226059"/>
            <a:ext cx="264269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8481" y="2346960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Консультування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5" y="2982199"/>
            <a:ext cx="2642694" cy="68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483762" y="3091026"/>
            <a:ext cx="109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Захисний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9" y="3941629"/>
            <a:ext cx="2746257" cy="72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672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32320" y="4120641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Профілактичний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9" y="5019823"/>
            <a:ext cx="2709091" cy="7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61406" y="5172144"/>
            <a:ext cx="282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Соціально-перетворювальний</a:t>
            </a:r>
            <a:endParaRPr lang="ru-RU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2" y="6051134"/>
            <a:ext cx="2851480" cy="7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85775" y="6230740"/>
            <a:ext cx="2557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Організаційно-методичний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16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18173" y="19019"/>
            <a:ext cx="442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Ролі соціального педагога: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85875" y="2647476"/>
            <a:ext cx="1872208" cy="16781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Соціальний педагог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451570"/>
            <a:ext cx="1838749" cy="1763484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66277" y="1748999"/>
            <a:ext cx="1800200" cy="1737564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АДВОКАТ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42834" y="4797152"/>
            <a:ext cx="1800200" cy="172819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9013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ПСИХО-ТЕРАПЕВТ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97534" y="557337"/>
            <a:ext cx="1772618" cy="1668868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ПОМІЧНИК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04813" y="3699031"/>
            <a:ext cx="1872208" cy="1692188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ПОСЕРЕДНИК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11601" y="4950118"/>
            <a:ext cx="1810378" cy="17059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ЕКСПЕРТ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04813" y="1748999"/>
            <a:ext cx="1800200" cy="163944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ПОРАДНИК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50170" y="3625097"/>
            <a:ext cx="1922291" cy="1670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uk-UA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70164" y="2132856"/>
            <a:ext cx="341796" cy="55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716016" y="2132856"/>
            <a:ext cx="288032" cy="55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292081" y="2852936"/>
            <a:ext cx="87419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5433">
            <a:off x="5319297" y="3837087"/>
            <a:ext cx="1068910" cy="36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888683" y="4221090"/>
            <a:ext cx="403398" cy="64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686583" y="4325651"/>
            <a:ext cx="354480" cy="62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642594" y="3943896"/>
            <a:ext cx="92129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611601" y="2852936"/>
            <a:ext cx="952289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чка\Desktop\0001-002-I.S.B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177" y="1340768"/>
            <a:ext cx="413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9316" y="12412"/>
            <a:ext cx="59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Налагоджена тісна співпраця з: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85875" y="2647476"/>
            <a:ext cx="1872208" cy="16781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Школа-інтернат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3917" y="1124744"/>
            <a:ext cx="1440160" cy="1522732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ЦСССДМ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3997" y="2686296"/>
            <a:ext cx="1512167" cy="1504207"/>
          </a:xfrm>
          <a:prstGeom prst="ellips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ЗАКЛАДИ ОСВІТИ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88361" y="5012017"/>
            <a:ext cx="1412679" cy="129730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9013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76503" y="572309"/>
            <a:ext cx="1426344" cy="1404339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ЦСПРД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99996" y="2153768"/>
            <a:ext cx="1411605" cy="1428504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ПРОКУРАТУРА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88838" y="3809754"/>
            <a:ext cx="1454970" cy="1419445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 ОПІКИ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50073" y="761798"/>
            <a:ext cx="1436510" cy="1391969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ЗАЙНЯТОСТІ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10771" y="4204398"/>
            <a:ext cx="1422729" cy="141066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332108" y="2040884"/>
            <a:ext cx="538056" cy="74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627589" y="1976649"/>
            <a:ext cx="55589" cy="70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2"/>
          </p:cNvCxnSpPr>
          <p:nvPr/>
        </p:nvCxnSpPr>
        <p:spPr>
          <a:xfrm flipH="1" flipV="1">
            <a:off x="5358083" y="3382282"/>
            <a:ext cx="1085914" cy="56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624">
            <a:off x="5076106" y="4001956"/>
            <a:ext cx="1257587" cy="3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855958" y="4204398"/>
            <a:ext cx="148090" cy="807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658395" y="4228515"/>
            <a:ext cx="354480" cy="82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843808" y="3809755"/>
            <a:ext cx="720081" cy="39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611601" y="2996952"/>
            <a:ext cx="95229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611601" y="5009062"/>
            <a:ext cx="1547688" cy="1373295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МЕДИЧНІ УСТАНОВИ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140580" y="2408130"/>
            <a:ext cx="799572" cy="55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788</Words>
  <Application>Microsoft Office PowerPoint</Application>
  <PresentationFormat>Экран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2016-02-01T16:50:55Z</dcterms:created>
  <dcterms:modified xsi:type="dcterms:W3CDTF">2016-08-29T06:51:49Z</dcterms:modified>
</cp:coreProperties>
</file>