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96" r:id="rId3"/>
    <p:sldId id="278" r:id="rId4"/>
    <p:sldId id="279" r:id="rId5"/>
    <p:sldId id="313" r:id="rId6"/>
    <p:sldId id="280" r:id="rId7"/>
    <p:sldId id="314" r:id="rId8"/>
    <p:sldId id="31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CC"/>
    <a:srgbClr val="FF0101"/>
    <a:srgbClr val="FF0000"/>
    <a:srgbClr val="BC1480"/>
    <a:srgbClr val="00CC00"/>
    <a:srgbClr val="CFEC2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4" autoAdjust="0"/>
    <p:restoredTop sz="94660"/>
  </p:normalViewPr>
  <p:slideViewPr>
    <p:cSldViewPr>
      <p:cViewPr varScale="1">
        <p:scale>
          <a:sx n="107" d="100"/>
          <a:sy n="107" d="100"/>
        </p:scale>
        <p:origin x="-17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1F1D7-ED10-49E7-93A4-20F27CCE8663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6EC59-2E0B-4EC1-9E57-B3415CBFA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8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FBAA9-FBFE-44B8-A3EB-F8A3BC9C2BA2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rgbClr val="00B0F0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684B3-9A32-4CAD-AC73-158F3ECDB8BD}" type="datetimeFigureOut">
              <a:rPr lang="ru-RU" smtClean="0"/>
              <a:pPr/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1C8B3-5186-4BE5-B5B1-B9AA0E2FF7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42853"/>
            <a:ext cx="9144000" cy="2786081"/>
          </a:xfrm>
        </p:spPr>
        <p:txBody>
          <a:bodyPr>
            <a:noAutofit/>
          </a:bodyPr>
          <a:lstStyle/>
          <a:p>
            <a:r>
              <a:rPr lang="uk-UA" sz="8800" b="1" i="1" dirty="0" smtClean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8800" b="1" i="1" dirty="0" smtClean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8800" b="1" i="1" dirty="0" smtClean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  <a:t>Відповідальність неповнолітніх за правопорушення</a:t>
            </a:r>
            <a:endParaRPr lang="ru-RU" sz="8800" b="1" i="1" dirty="0">
              <a:ln>
                <a:solidFill>
                  <a:srgbClr val="FFC000"/>
                </a:solidFill>
              </a:ln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2643182"/>
            <a:ext cx="9144000" cy="3929090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</p:txBody>
      </p:sp>
      <p:pic>
        <p:nvPicPr>
          <p:cNvPr id="1027" name="Picture 3" descr="F:\Новая папка (2)\2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26973"/>
            <a:ext cx="3347864" cy="269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9001156" cy="1428736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/>
            </a:r>
            <a:br>
              <a:rPr lang="uk-UA" b="1" i="1" dirty="0" smtClean="0">
                <a:solidFill>
                  <a:srgbClr val="FF0000"/>
                </a:solidFill>
              </a:rPr>
            </a:br>
            <a:r>
              <a:rPr lang="uk-UA" b="1" i="1" dirty="0" smtClean="0">
                <a:solidFill>
                  <a:srgbClr val="FF0000"/>
                </a:solidFill>
              </a:rPr>
              <a:t/>
            </a:r>
            <a:br>
              <a:rPr lang="uk-UA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Правопорушення - </a:t>
            </a:r>
            <a:r>
              <a:rPr lang="ru-RU" sz="3600" b="1" i="1" dirty="0" smtClean="0">
                <a:solidFill>
                  <a:schemeClr val="bg1"/>
                </a:solidFill>
              </a:rPr>
              <a:t>порушення </a:t>
            </a:r>
            <a:r>
              <a:rPr lang="ru-RU" sz="3600" b="1" i="1" dirty="0">
                <a:solidFill>
                  <a:schemeClr val="bg1"/>
                </a:solidFill>
              </a:rPr>
              <a:t>права, діючих законів, злочин.</a:t>
            </a:r>
            <a:r>
              <a:rPr lang="uk-UA" sz="3600" b="1" i="1" dirty="0" smtClean="0">
                <a:solidFill>
                  <a:schemeClr val="bg1"/>
                </a:solidFill>
              </a:rPr>
              <a:t/>
            </a:r>
            <a:br>
              <a:rPr lang="uk-UA" sz="3600" b="1" i="1" dirty="0" smtClean="0">
                <a:solidFill>
                  <a:schemeClr val="bg1"/>
                </a:solidFill>
              </a:rPr>
            </a:b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8929718" cy="4714908"/>
          </a:xfrm>
        </p:spPr>
        <p:txBody>
          <a:bodyPr>
            <a:normAutofit/>
          </a:bodyPr>
          <a:lstStyle/>
          <a:p>
            <a:endParaRPr lang="ru-RU" sz="4000" b="1" i="1" dirty="0" smtClean="0">
              <a:solidFill>
                <a:srgbClr val="FF0101"/>
              </a:solidFill>
            </a:endParaRPr>
          </a:p>
          <a:p>
            <a:endParaRPr lang="ru-RU" sz="4000" b="1" i="1" dirty="0">
              <a:solidFill>
                <a:srgbClr val="FF0101"/>
              </a:solidFill>
            </a:endParaRPr>
          </a:p>
          <a:p>
            <a:r>
              <a:rPr lang="ru-RU" sz="4000" b="1" i="1" dirty="0" smtClean="0">
                <a:solidFill>
                  <a:srgbClr val="FF0101"/>
                </a:solidFill>
              </a:rPr>
              <a:t>Відповідальність -</a:t>
            </a:r>
            <a:r>
              <a:rPr lang="ru-RU" sz="4000" dirty="0" smtClean="0">
                <a:solidFill>
                  <a:srgbClr val="FF010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необхідність</a:t>
            </a:r>
            <a:r>
              <a:rPr lang="ru-RU" b="1" i="1" dirty="0">
                <a:solidFill>
                  <a:schemeClr val="bg1"/>
                </a:solidFill>
              </a:rPr>
              <a:t>, обов'язок відповідати за свої дії, вчинки, бути відповідальним за них</a:t>
            </a:r>
            <a:r>
              <a:rPr lang="ru-RU" b="1" i="1" dirty="0" smtClean="0">
                <a:solidFill>
                  <a:schemeClr val="bg1"/>
                </a:solidFill>
              </a:rPr>
              <a:t>.</a:t>
            </a:r>
          </a:p>
          <a:p>
            <a:endParaRPr lang="uk-UA" b="1" i="1" dirty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uk-UA" b="1" i="1" dirty="0">
              <a:solidFill>
                <a:schemeClr val="bg1"/>
              </a:solidFill>
            </a:endParaRPr>
          </a:p>
          <a:p>
            <a:endParaRPr lang="uk-UA" b="1" i="1" dirty="0" smtClean="0">
              <a:solidFill>
                <a:schemeClr val="bg1"/>
              </a:solidFill>
            </a:endParaRPr>
          </a:p>
          <a:p>
            <a:pPr algn="l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4083050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/>
              <a:t/>
            </a:r>
            <a:br>
              <a:rPr lang="uk-UA" sz="2700" dirty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/>
              <a:t/>
            </a:r>
            <a:br>
              <a:rPr lang="uk-UA" sz="2700" dirty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/>
              <a:t/>
            </a:r>
            <a:br>
              <a:rPr lang="uk-UA" sz="2700" dirty="0"/>
            </a:br>
            <a:r>
              <a:rPr lang="uk-UA" sz="2700" dirty="0" smtClean="0"/>
              <a:t/>
            </a:r>
            <a:br>
              <a:rPr lang="uk-UA" sz="2700" dirty="0" smtClean="0"/>
            </a:br>
            <a:r>
              <a:rPr lang="uk-UA" sz="2700" dirty="0"/>
              <a:t/>
            </a:r>
            <a:br>
              <a:rPr lang="uk-UA" sz="2700" dirty="0"/>
            </a:br>
            <a:r>
              <a:rPr lang="uk-UA" sz="5300" b="1" i="1" dirty="0" smtClean="0">
                <a:solidFill>
                  <a:srgbClr val="FF0000"/>
                </a:solidFill>
              </a:rPr>
              <a:t>Відповідно до </a:t>
            </a:r>
            <a:br>
              <a:rPr lang="uk-UA" sz="5300" b="1" i="1" dirty="0" smtClean="0">
                <a:solidFill>
                  <a:srgbClr val="FF0000"/>
                </a:solidFill>
              </a:rPr>
            </a:br>
            <a:r>
              <a:rPr lang="uk-UA" sz="5300" b="1" i="1" dirty="0" smtClean="0">
                <a:solidFill>
                  <a:srgbClr val="FF0000"/>
                </a:solidFill>
              </a:rPr>
              <a:t>законодавства України до відповідальності притягуються особи у віці від 14 років </a:t>
            </a:r>
            <a:r>
              <a:rPr lang="uk-UA" sz="5300" b="1" i="1" dirty="0" smtClean="0">
                <a:solidFill>
                  <a:srgbClr val="008000"/>
                </a:solidFill>
              </a:rPr>
              <a:t/>
            </a:r>
            <a:br>
              <a:rPr lang="uk-UA" sz="5300" b="1" i="1" dirty="0" smtClean="0">
                <a:solidFill>
                  <a:srgbClr val="008000"/>
                </a:solidFill>
              </a:rPr>
            </a:br>
            <a:r>
              <a:rPr lang="uk-UA" sz="5300" dirty="0" smtClean="0"/>
              <a:t/>
            </a:r>
            <a:br>
              <a:rPr lang="uk-UA" sz="5300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" name="Picture 2" descr="D:\школа робота\картинки  семінар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789040"/>
            <a:ext cx="2521265" cy="30689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500990" cy="654032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en-US" b="1" i="1" dirty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b="1" i="1" dirty="0" smtClean="0">
                <a:solidFill>
                  <a:schemeClr val="accent2"/>
                </a:solidFill>
                <a:latin typeface="Monotype Corsiva" pitchFamily="66" charset="0"/>
              </a:rPr>
              <a:t>Причини скоєння правопорушень неповнолітніми: </a:t>
            </a:r>
            <a:endParaRPr lang="uk-UA" b="1" i="1" dirty="0">
              <a:solidFill>
                <a:schemeClr val="accent2"/>
              </a:solidFill>
              <a:latin typeface="Monotype Corsiva" pitchFamily="66" charset="0"/>
            </a:endParaRPr>
          </a:p>
        </p:txBody>
      </p:sp>
      <p:pic>
        <p:nvPicPr>
          <p:cNvPr id="32772" name="Picture 4" descr="D:\школа робота\картинки  семінар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26139">
            <a:off x="-113487" y="5382001"/>
            <a:ext cx="1500198" cy="15716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Выноска-облако 6"/>
          <p:cNvSpPr/>
          <p:nvPr/>
        </p:nvSpPr>
        <p:spPr>
          <a:xfrm rot="20980256">
            <a:off x="7177263" y="3328748"/>
            <a:ext cx="1795186" cy="1305329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Неприязні стосунки з батьками, родичами або друзями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 rot="20711545">
            <a:off x="108983" y="3568970"/>
            <a:ext cx="1854639" cy="930411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Пошук пригод, гострих відчуттів (адреналіну)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 rot="20844163">
            <a:off x="89186" y="1324850"/>
            <a:ext cx="2089373" cy="1048470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Бажання покращити свій матеріальний стан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7" name="Выноска-облако 16"/>
          <p:cNvSpPr/>
          <p:nvPr/>
        </p:nvSpPr>
        <p:spPr>
          <a:xfrm rot="692446">
            <a:off x="1321989" y="5445585"/>
            <a:ext cx="1635028" cy="121444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Бажання помститися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8" name="Выноска-облако 17"/>
          <p:cNvSpPr/>
          <p:nvPr/>
        </p:nvSpPr>
        <p:spPr>
          <a:xfrm rot="1519381">
            <a:off x="6904156" y="5750390"/>
            <a:ext cx="1525270" cy="117359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Вживання алкоголю або наркотичних речовин 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22" name="Выноска-облако 21"/>
          <p:cNvSpPr/>
          <p:nvPr/>
        </p:nvSpPr>
        <p:spPr>
          <a:xfrm rot="669449">
            <a:off x="6880824" y="965050"/>
            <a:ext cx="1477651" cy="103461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rgbClr val="FFFF00"/>
                </a:solidFill>
              </a:rPr>
              <a:t>Сварка</a:t>
            </a:r>
            <a:endParaRPr lang="ru-RU" sz="1600" b="1" i="1" dirty="0">
              <a:solidFill>
                <a:srgbClr val="FFFF00"/>
              </a:solidFill>
            </a:endParaRPr>
          </a:p>
        </p:txBody>
      </p:sp>
      <p:sp>
        <p:nvSpPr>
          <p:cNvPr id="23" name="Выноска-облако 22"/>
          <p:cNvSpPr/>
          <p:nvPr/>
        </p:nvSpPr>
        <p:spPr>
          <a:xfrm>
            <a:off x="3563888" y="1556792"/>
            <a:ext cx="1872208" cy="86409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Бажання підняти свій авторитет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20" name="Выноска-облако 19"/>
          <p:cNvSpPr/>
          <p:nvPr/>
        </p:nvSpPr>
        <p:spPr>
          <a:xfrm>
            <a:off x="3563888" y="3178385"/>
            <a:ext cx="1584176" cy="970695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rgbClr val="FFFF00"/>
                </a:solidFill>
              </a:rPr>
              <a:t>Бажання попасти за грати</a:t>
            </a:r>
            <a:endParaRPr lang="ru-RU" sz="1600" b="1" i="1" dirty="0">
              <a:solidFill>
                <a:srgbClr val="FFFF00"/>
              </a:solidFill>
            </a:endParaRPr>
          </a:p>
        </p:txBody>
      </p:sp>
      <p:sp>
        <p:nvSpPr>
          <p:cNvPr id="13" name="Выноска-облако 12"/>
          <p:cNvSpPr/>
          <p:nvPr/>
        </p:nvSpPr>
        <p:spPr>
          <a:xfrm>
            <a:off x="3895481" y="4758086"/>
            <a:ext cx="1396599" cy="1164840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rgbClr val="FFFF00"/>
                </a:solidFill>
              </a:rPr>
              <a:t>Незнання законів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4" name="Выноска-облако 13"/>
          <p:cNvSpPr/>
          <p:nvPr/>
        </p:nvSpPr>
        <p:spPr>
          <a:xfrm rot="692446">
            <a:off x="1822726" y="4037612"/>
            <a:ext cx="1751598" cy="121444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>
                <a:solidFill>
                  <a:srgbClr val="FFFF00"/>
                </a:solidFill>
              </a:rPr>
              <a:t>і</a:t>
            </a:r>
            <a:r>
              <a:rPr lang="uk-UA" sz="1200" b="1" i="1" dirty="0" smtClean="0">
                <a:solidFill>
                  <a:srgbClr val="FFFF00"/>
                </a:solidFill>
              </a:rPr>
              <a:t>нтерес </a:t>
            </a:r>
            <a:r>
              <a:rPr lang="uk-UA" sz="1200" b="1" i="1" dirty="0">
                <a:solidFill>
                  <a:srgbClr val="FFFF00"/>
                </a:solidFill>
              </a:rPr>
              <a:t>до забороненого “плоду"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5328867" y="3556090"/>
            <a:ext cx="1745918" cy="1164840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>
                <a:solidFill>
                  <a:srgbClr val="FFFF00"/>
                </a:solidFill>
              </a:rPr>
              <a:t>бажання утвердитись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  <p:sp>
        <p:nvSpPr>
          <p:cNvPr id="19" name="Выноска-облако 18"/>
          <p:cNvSpPr/>
          <p:nvPr/>
        </p:nvSpPr>
        <p:spPr>
          <a:xfrm>
            <a:off x="1757421" y="2420888"/>
            <a:ext cx="1872208" cy="864096"/>
          </a:xfrm>
          <a:prstGeom prst="cloudCallou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>
                <a:solidFill>
                  <a:srgbClr val="FFFF00"/>
                </a:solidFill>
              </a:rPr>
              <a:t>романтизм</a:t>
            </a:r>
            <a:endParaRPr lang="ru-RU" sz="12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1" grpId="0" animBg="1"/>
      <p:bldP spid="15" grpId="0" animBg="1"/>
      <p:bldP spid="17" grpId="0" animBg="1"/>
      <p:bldP spid="18" grpId="0" animBg="1"/>
      <p:bldP spid="22" grpId="0" animBg="1"/>
      <p:bldP spid="23" grpId="0" animBg="1"/>
      <p:bldP spid="20" grpId="0" animBg="1"/>
      <p:bldP spid="13" grpId="0" animBg="1"/>
      <p:bldP spid="14" grpId="0" animBg="1"/>
      <p:bldP spid="16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>Види </a:t>
            </a:r>
            <a:r>
              <a:rPr lang="uk-UA" sz="4000" b="1" i="1" dirty="0">
                <a:solidFill>
                  <a:srgbClr val="FF0000"/>
                </a:solidFill>
                <a:latin typeface="Georgia" pitchFamily="18" charset="0"/>
              </a:rPr>
              <a:t>відповідальності</a:t>
            </a:r>
            <a: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  <a:t>:</a:t>
            </a:r>
            <a:br>
              <a:rPr lang="uk-UA" sz="4000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1</a:t>
            </a:r>
            <a:r>
              <a:rPr lang="ru-RU" sz="2000" b="1" i="1" dirty="0">
                <a:solidFill>
                  <a:srgbClr val="FF0000"/>
                </a:solidFill>
                <a:latin typeface="Georgia" pitchFamily="18" charset="0"/>
              </a:rPr>
              <a:t>. Кримінальна відповідальність неповнолітніх – </a:t>
            </a:r>
            <a:r>
              <a:rPr lang="ru-RU" sz="1600" b="1" dirty="0">
                <a:solidFill>
                  <a:srgbClr val="FFFF00"/>
                </a:solidFill>
                <a:latin typeface="Georgia" pitchFamily="18" charset="0"/>
              </a:rPr>
              <a:t>відповідальність осіб, які не досягли 18-річного віку, передбачена кримінальним, адміністративним та іншим законодавством.</a:t>
            </a:r>
            <a:br>
              <a:rPr lang="ru-RU" sz="1600" b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400" b="1" i="1" dirty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1400" b="1" i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2000" b="1" i="1" dirty="0">
                <a:solidFill>
                  <a:srgbClr val="FF0000"/>
                </a:solidFill>
                <a:latin typeface="Georgia" pitchFamily="18" charset="0"/>
              </a:rPr>
              <a:t>2.  Адміністративна відповідальність - 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застосовуються відповідні заходи впливу:</a:t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•	зобов'язання публічно або в іншій формі попросити вибачення у   потерпілого;</a:t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•	попередження;</a:t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•	догана або сувора догана;</a:t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•	передання неповнолітнього під нагляд батькам або особам, які їх замінюють, чи під нагляд педагогічному чи трудовому колективу за їх згодою, а також окремим громадянам на їх прохання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  <a:t>.</a:t>
            </a:r>
            <a:b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uk-UA" sz="1800" b="1" i="1" dirty="0">
                <a:solidFill>
                  <a:srgbClr val="FF0000"/>
                </a:solidFill>
                <a:latin typeface="Georgia" pitchFamily="18" charset="0"/>
              </a:rPr>
              <a:t>До адміністративних порушення відносяться: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 порушення правил дорожнього руху, порушення протипожежної безпеки. 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  <a:t>Покарання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>: штраф, попередження, виправні роботи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  <a:t>.</a:t>
            </a:r>
            <a:b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1600" b="1" i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000" b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3</a:t>
            </a:r>
            <a:r>
              <a:rPr lang="uk-UA" sz="2000" b="1" dirty="0" smtClean="0">
                <a:solidFill>
                  <a:srgbClr val="FF0000"/>
                </a:solidFill>
                <a:latin typeface="Georgia" pitchFamily="18" charset="0"/>
                <a:ea typeface="Calibri"/>
              </a:rPr>
              <a:t>. </a:t>
            </a:r>
            <a:r>
              <a:rPr lang="uk-UA" sz="2000" b="1" i="1" dirty="0" smtClean="0">
                <a:solidFill>
                  <a:srgbClr val="FF0000"/>
                </a:solidFill>
                <a:latin typeface="Georgia" pitchFamily="18" charset="0"/>
                <a:ea typeface="Calibri"/>
              </a:rPr>
              <a:t>Дісциплінарна </a:t>
            </a:r>
            <a:r>
              <a:rPr lang="uk-UA" sz="2000" b="1" i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відповідальність</a:t>
            </a:r>
            <a:r>
              <a:rPr lang="uk-UA" sz="2000" b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 -</a:t>
            </a:r>
            <a:r>
              <a:rPr lang="uk-UA" sz="2000" dirty="0">
                <a:latin typeface="Times New Roman"/>
                <a:ea typeface="Calibri"/>
              </a:rPr>
              <a:t> 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  <a:t>це порушення трудових 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  <a:ea typeface="Calibri"/>
              </a:rPr>
              <a:t>обов'язків, 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  <a:t>наприклад: запізнення 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  <a:ea typeface="Calibri"/>
              </a:rPr>
              <a:t>у школу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  <a:ea typeface="Calibri"/>
              </a:rPr>
              <a:t>, 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  <a:t>прогул без поважної причини</a:t>
            </a:r>
            <a:r>
              <a:rPr lang="uk-UA" sz="1600" b="1" i="1" dirty="0" smtClean="0">
                <a:solidFill>
                  <a:srgbClr val="FFFF00"/>
                </a:solidFill>
                <a:latin typeface="Georgia" pitchFamily="18" charset="0"/>
                <a:ea typeface="Calibri"/>
              </a:rPr>
              <a:t>.</a:t>
            </a:r>
            <a:br>
              <a:rPr lang="uk-UA" sz="1600" b="1" i="1" dirty="0" smtClean="0">
                <a:solidFill>
                  <a:srgbClr val="FFFF00"/>
                </a:solidFill>
                <a:latin typeface="Georgia" pitchFamily="18" charset="0"/>
                <a:ea typeface="Calibri"/>
              </a:rPr>
            </a:br>
            <a:r>
              <a:rPr lang="ru-RU" sz="1200" dirty="0">
                <a:ea typeface="Calibri"/>
              </a:rPr>
              <a:t/>
            </a:r>
            <a:br>
              <a:rPr lang="ru-RU" sz="1200" dirty="0">
                <a:ea typeface="Calibri"/>
              </a:rPr>
            </a:br>
            <a:r>
              <a:rPr lang="uk-UA" sz="2000" b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4</a:t>
            </a:r>
            <a:r>
              <a:rPr lang="uk-UA" sz="2000" b="1" dirty="0" smtClean="0">
                <a:solidFill>
                  <a:srgbClr val="FF0000"/>
                </a:solidFill>
                <a:latin typeface="Georgia" pitchFamily="18" charset="0"/>
                <a:ea typeface="Calibri"/>
              </a:rPr>
              <a:t>. </a:t>
            </a:r>
            <a:r>
              <a:rPr lang="uk-UA" sz="2000" b="1" i="1" dirty="0" smtClean="0">
                <a:solidFill>
                  <a:srgbClr val="FF0000"/>
                </a:solidFill>
                <a:latin typeface="Georgia" pitchFamily="18" charset="0"/>
                <a:ea typeface="Calibri"/>
              </a:rPr>
              <a:t>Цивільно-правова </a:t>
            </a:r>
            <a:r>
              <a:rPr lang="uk-UA" sz="2000" b="1" i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відповідальність</a:t>
            </a:r>
            <a:r>
              <a:rPr lang="uk-UA" sz="1800" b="1" dirty="0">
                <a:solidFill>
                  <a:srgbClr val="FF0000"/>
                </a:solidFill>
                <a:latin typeface="Georgia" pitchFamily="18" charset="0"/>
                <a:ea typeface="Calibri"/>
              </a:rPr>
              <a:t> </a:t>
            </a: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  <a:t>регулює майнові відносини. Покарання до правопорушника: відшкодування шкоди, сплата збитків.</a:t>
            </a:r>
            <a:r>
              <a:rPr lang="ru-RU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  <a:t/>
            </a:r>
            <a:br>
              <a:rPr lang="ru-RU" sz="1600" b="1" i="1" dirty="0">
                <a:solidFill>
                  <a:srgbClr val="FFFF00"/>
                </a:solidFill>
                <a:latin typeface="Georgia" pitchFamily="18" charset="0"/>
                <a:ea typeface="Calibri"/>
              </a:rPr>
            </a:br>
            <a: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1600" b="1" i="1" dirty="0">
                <a:solidFill>
                  <a:srgbClr val="FFFF00"/>
                </a:solidFill>
                <a:latin typeface="Georgia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9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3429024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2800" b="1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2800" b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Georgia" pitchFamily="18" charset="0"/>
              </a:rPr>
              <a:t>Стан злочинності серед неповнолітніх станом на 2014 рік  у Миколаївській області:</a:t>
            </a:r>
            <a:br>
              <a:rPr lang="uk-UA" sz="2800" b="1" u="sng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262 неповнолітніх, </a:t>
            </a:r>
            <a:r>
              <a:rPr lang="uk-UA" sz="1800" dirty="0" smtClean="0">
                <a:solidFill>
                  <a:srgbClr val="FFFF00"/>
                </a:solidFill>
                <a:latin typeface="Georgia" pitchFamily="18" charset="0"/>
              </a:rPr>
              <a:t>яких притягнуто до кримінальної відповідальності</a:t>
            </a:r>
            <a:r>
              <a:rPr lang="uk-UA" sz="1800" b="1" dirty="0" smtClean="0">
                <a:solidFill>
                  <a:srgbClr val="FFFF00"/>
                </a:solidFill>
                <a:latin typeface="Georgia" pitchFamily="18" charset="0"/>
              </a:rPr>
              <a:t>. </a:t>
            </a:r>
            <a:br>
              <a:rPr lang="uk-UA" sz="1800" b="1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1800" b="1" u="sng" dirty="0" smtClean="0">
                <a:solidFill>
                  <a:srgbClr val="FFFF00"/>
                </a:solidFill>
                <a:latin typeface="Georgia" pitchFamily="18" charset="0"/>
              </a:rPr>
              <a:t>З них:</a:t>
            </a:r>
            <a:br>
              <a:rPr lang="uk-UA" sz="1800" b="1" u="sng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109 неповнолітніх,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які вчинили тяжкі злочини;</a:t>
            </a: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150 неповнолітніх,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які вчинили кримінальні правопорушення;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152 неповнолітніх,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які вчинили шахрайство,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3 неповнолітніх –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вбивство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2 неповнолітніх –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тяжкі тілесні ушкодження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128 осіб з числа неповнолітніх,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які вчинили групові кримінальні правопорушення;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/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FF00"/>
                </a:solidFill>
                <a:latin typeface="Georgia" pitchFamily="18" charset="0"/>
              </a:rPr>
              <a:t>52 неповнолітніх, 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які задіяні у груповому кримінальному правопорушенні за участю дорослих</a:t>
            </a:r>
            <a:b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</a:b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5711" y="297389"/>
            <a:ext cx="84969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Georgia" pitchFamily="18" charset="0"/>
              </a:rPr>
              <a:t> 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  <a:latin typeface="Georgia" pitchFamily="18" charset="0"/>
              </a:rPr>
              <a:t>Види покарань неповнолітнього:</a:t>
            </a:r>
            <a:endParaRPr lang="ru-RU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b="1" dirty="0" smtClean="0">
              <a:solidFill>
                <a:srgbClr val="FFFF00"/>
              </a:solidFill>
            </a:endParaRPr>
          </a:p>
          <a:p>
            <a:pPr algn="ctr"/>
            <a:r>
              <a:rPr lang="uk-UA" b="1" dirty="0" smtClean="0">
                <a:solidFill>
                  <a:srgbClr val="FFFF00"/>
                </a:solidFill>
              </a:rPr>
              <a:t>Штраф</a:t>
            </a:r>
          </a:p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Громадські роботи</a:t>
            </a:r>
          </a:p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Виправні роботи</a:t>
            </a:r>
          </a:p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Арешт</a:t>
            </a:r>
          </a:p>
          <a:p>
            <a:pPr algn="ctr"/>
            <a:r>
              <a:rPr lang="uk-UA" b="1" dirty="0" smtClean="0">
                <a:solidFill>
                  <a:srgbClr val="FFFF00"/>
                </a:solidFill>
              </a:rPr>
              <a:t>Позбавлення волі на певний строк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98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2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</TotalTime>
  <Words>82</Words>
  <Application>Microsoft Office PowerPoint</Application>
  <PresentationFormat>Экран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Відповідальність неповнолітніх за правопорушення</vt:lpstr>
      <vt:lpstr>  Правопорушення - порушення права, діючих законів, злочин. </vt:lpstr>
      <vt:lpstr>         Відповідно до  законодавства України до відповідальності притягуються особи у віці від 14 років       </vt:lpstr>
      <vt:lpstr> Причини скоєння правопорушень неповнолітніми: </vt:lpstr>
      <vt:lpstr>         Види відповідальності: 1. Кримінальна відповідальність неповнолітніх – відповідальність осіб, які не досягли 18-річного віку, передбачена кримінальним, адміністративним та іншим законодавством.  2.  Адміністративна відповідальність - застосовуються відповідні заходи впливу: • зобов'язання публічно або в іншій формі попросити вибачення у   потерпілого; • попередження; • догана або сувора догана; • передання неповнолітнього під нагляд батькам або особам, які їх замінюють, чи під нагляд педагогічному чи трудовому колективу за їх згодою, а також окремим громадянам на їх прохання.   До адміністративних порушення відносяться: порушення правил дорожнього руху, порушення протипожежної безпеки. Покарання: штраф, попередження, виправні роботи.  3. Дісциплінарна відповідальність - це порушення трудових обов'язків, наприклад: запізнення у школу, прогул без поважної причини.  4. Цивільно-правова відповідальність регулює майнові відносини. Покарання до правопорушника: відшкодування шкоди, сплата збитків.  </vt:lpstr>
      <vt:lpstr>     Стан злочинності серед неповнолітніх станом на 2014 рік  у Миколаївській області: 262 неповнолітніх, яких притягнуто до кримінальної відповідальності.  З них: 109 неповнолітніх, які вчинили тяжкі злочини; 150 неповнолітніх, які вчинили кримінальні правопорушення;  152 неповнолітніх, які вчинили шахрайство,  3 неповнолітніх – вбивство  2 неповнолітніх – тяжкі тілесні ушкодження  128 осіб з числа неповнолітніх, які вчинили групові кримінальні правопорушення;  52 неповнолітніх, які задіяні у груповому кримінальному правопорушенні за участю дорослих </vt:lpstr>
      <vt:lpstr>Види покарань неповнолітнього: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184</cp:revision>
  <dcterms:created xsi:type="dcterms:W3CDTF">2013-03-16T19:27:19Z</dcterms:created>
  <dcterms:modified xsi:type="dcterms:W3CDTF">2014-12-09T11:34:16Z</dcterms:modified>
</cp:coreProperties>
</file>