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5" r:id="rId4"/>
    <p:sldId id="266" r:id="rId5"/>
    <p:sldId id="262" r:id="rId6"/>
    <p:sldId id="269" r:id="rId7"/>
    <p:sldId id="280" r:id="rId8"/>
    <p:sldId id="279" r:id="rId9"/>
    <p:sldId id="278" r:id="rId10"/>
    <p:sldId id="277" r:id="rId11"/>
    <p:sldId id="281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 varScale="1">
        <p:scale>
          <a:sx n="95" d="100"/>
          <a:sy n="95" d="100"/>
        </p:scale>
        <p:origin x="-9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701-EA7D-40C3-BCE4-9166CC4CA20B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913D-C888-4801-A1DE-BEC18054A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701-EA7D-40C3-BCE4-9166CC4CA20B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913D-C888-4801-A1DE-BEC18054A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701-EA7D-40C3-BCE4-9166CC4CA20B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913D-C888-4801-A1DE-BEC18054A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701-EA7D-40C3-BCE4-9166CC4CA20B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913D-C888-4801-A1DE-BEC18054A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701-EA7D-40C3-BCE4-9166CC4CA20B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913D-C888-4801-A1DE-BEC18054A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701-EA7D-40C3-BCE4-9166CC4CA20B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913D-C888-4801-A1DE-BEC18054A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701-EA7D-40C3-BCE4-9166CC4CA20B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913D-C888-4801-A1DE-BEC18054A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701-EA7D-40C3-BCE4-9166CC4CA20B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913D-C888-4801-A1DE-BEC18054A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701-EA7D-40C3-BCE4-9166CC4CA20B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913D-C888-4801-A1DE-BEC18054A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701-EA7D-40C3-BCE4-9166CC4CA20B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913D-C888-4801-A1DE-BEC18054A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701-EA7D-40C3-BCE4-9166CC4CA20B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913D-C888-4801-A1DE-BEC18054A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44701-EA7D-40C3-BCE4-9166CC4CA20B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0913D-C888-4801-A1DE-BEC18054AD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hoto.fabrikaglamura.ru/photo/1/342/moy/273501.jpg"/>
          <p:cNvPicPr>
            <a:picLocks noChangeAspect="1" noChangeArrowheads="1"/>
          </p:cNvPicPr>
          <p:nvPr/>
        </p:nvPicPr>
        <p:blipFill>
          <a:blip r:embed="rId2" cstate="print"/>
          <a:srcRect b="2596"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5320695" y="1556792"/>
            <a:ext cx="3273425" cy="3985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Горизонтальный свиток 5"/>
          <p:cNvSpPr/>
          <p:nvPr/>
        </p:nvSpPr>
        <p:spPr>
          <a:xfrm>
            <a:off x="395536" y="116632"/>
            <a:ext cx="7488832" cy="1296144"/>
          </a:xfrm>
          <a:prstGeom prst="horizontalScroll">
            <a:avLst/>
          </a:prstGeom>
          <a:gradFill rotWithShape="1">
            <a:gsLst>
              <a:gs pos="20000">
                <a:srgbClr val="0BD0D9">
                  <a:tint val="9000"/>
                </a:srgbClr>
              </a:gs>
              <a:gs pos="100000">
                <a:srgbClr val="0BD0D9">
                  <a:tint val="70000"/>
                  <a:satMod val="100000"/>
                </a:srgbClr>
              </a:gs>
            </a:gsLst>
            <a:path path="circle">
              <a:fillToRect l="-15000" t="-15000" r="115000" b="115000"/>
            </a:path>
          </a:gradFill>
          <a:ln w="9525" cap="flat" cmpd="sng" algn="ctr">
            <a:solidFill>
              <a:srgbClr val="0BD0D9">
                <a:shade val="48000"/>
                <a:satMod val="110000"/>
              </a:srgb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Ковальова Світлана Миколаївна</a:t>
            </a:r>
            <a:endParaRPr lang="ru-RU" sz="32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174625" y="1549400"/>
            <a:ext cx="51466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uk-UA" sz="2000" b="1" i="1" u="sng" dirty="0">
                <a:solidFill>
                  <a:srgbClr val="002060"/>
                </a:solidFill>
                <a:latin typeface="Georgia" pitchFamily="18" charset="0"/>
              </a:rPr>
              <a:t>Освіта</a:t>
            </a:r>
            <a:r>
              <a:rPr lang="uk-UA" sz="2000" b="1" i="1" dirty="0">
                <a:solidFill>
                  <a:srgbClr val="002060"/>
                </a:solidFill>
                <a:latin typeface="Georgia" pitchFamily="18" charset="0"/>
              </a:rPr>
              <a:t>: вища</a:t>
            </a:r>
          </a:p>
          <a:p>
            <a: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uk-UA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uk-UA" sz="2000" b="1" i="1" dirty="0">
                <a:solidFill>
                  <a:srgbClr val="002060"/>
                </a:solidFill>
                <a:latin typeface="Georgia" pitchFamily="18" charset="0"/>
              </a:rPr>
              <a:t>Закінчила МДПУ </a:t>
            </a:r>
            <a:r>
              <a:rPr lang="uk-UA" sz="2000" b="1" i="1" dirty="0" err="1">
                <a:solidFill>
                  <a:srgbClr val="002060"/>
                </a:solidFill>
                <a:latin typeface="Georgia" pitchFamily="18" charset="0"/>
              </a:rPr>
              <a:t>ім.Сухомлинського</a:t>
            </a:r>
            <a:r>
              <a:rPr lang="uk-UA" sz="2000" b="1" i="1" dirty="0">
                <a:solidFill>
                  <a:srgbClr val="002060"/>
                </a:solidFill>
                <a:latin typeface="Georgia" pitchFamily="18" charset="0"/>
              </a:rPr>
              <a:t> за спеціальністю «Початкове навчання»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uk-UA" sz="2000" b="1" i="1" u="sng" dirty="0">
                <a:solidFill>
                  <a:srgbClr val="002060"/>
                </a:solidFill>
                <a:latin typeface="Georgia" pitchFamily="18" charset="0"/>
              </a:rPr>
              <a:t>Професія</a:t>
            </a:r>
            <a:r>
              <a:rPr lang="uk-UA" sz="2000" b="1" i="1" dirty="0">
                <a:solidFill>
                  <a:srgbClr val="002060"/>
                </a:solidFill>
                <a:latin typeface="Georgia" pitchFamily="18" charset="0"/>
              </a:rPr>
              <a:t>: вчитель початкових класів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uk-UA" sz="2000" b="1" i="1" u="sng" smtClean="0">
                <a:solidFill>
                  <a:srgbClr val="002060"/>
                </a:solidFill>
                <a:latin typeface="Georgia" pitchFamily="18" charset="0"/>
              </a:rPr>
              <a:t>Категорія</a:t>
            </a:r>
            <a:r>
              <a:rPr lang="uk-UA" sz="2000" b="1" i="1" dirty="0">
                <a:solidFill>
                  <a:srgbClr val="002060"/>
                </a:solidFill>
                <a:latin typeface="Georgia" pitchFamily="18" charset="0"/>
              </a:rPr>
              <a:t>: </a:t>
            </a:r>
            <a: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  <a:t>вища</a:t>
            </a:r>
            <a:endParaRPr lang="uk-UA" sz="2000" b="1" i="1" dirty="0">
              <a:solidFill>
                <a:srgbClr val="00206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uk-UA" sz="2000" b="1" i="1" u="sng" dirty="0">
                <a:solidFill>
                  <a:srgbClr val="002060"/>
                </a:solidFill>
                <a:latin typeface="Georgia" pitchFamily="18" charset="0"/>
              </a:rPr>
              <a:t>Курси підвищення кваліфікації</a:t>
            </a:r>
            <a:r>
              <a:rPr lang="uk-UA" sz="2000" b="1" i="1" dirty="0">
                <a:solidFill>
                  <a:srgbClr val="002060"/>
                </a:solidFill>
                <a:latin typeface="Georgia" pitchFamily="18" charset="0"/>
              </a:rPr>
              <a:t> пройшла в </a:t>
            </a:r>
            <a: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  <a:t>2013 </a:t>
            </a:r>
            <a:r>
              <a:rPr lang="uk-UA" sz="2000" b="1" i="1" dirty="0">
                <a:solidFill>
                  <a:srgbClr val="002060"/>
                </a:solidFill>
                <a:latin typeface="Georgia" pitchFamily="18" charset="0"/>
              </a:rPr>
              <a:t>році.</a:t>
            </a:r>
          </a:p>
          <a:p>
            <a: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uk-UA" sz="2000" b="1" i="1" u="sng" dirty="0">
                <a:solidFill>
                  <a:srgbClr val="002060"/>
                </a:solidFill>
                <a:latin typeface="Georgia" pitchFamily="18" charset="0"/>
              </a:rPr>
              <a:t>Працюю в Миколаївської ЗОШ – інтернаті  І- ІІІ ступенів №3 </a:t>
            </a:r>
          </a:p>
          <a:p>
            <a: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  <a:t>13 </a:t>
            </a:r>
            <a:r>
              <a:rPr lang="uk-UA" sz="2000" b="1" i="1" dirty="0">
                <a:solidFill>
                  <a:srgbClr val="002060"/>
                </a:solidFill>
                <a:latin typeface="Georgia" pitchFamily="18" charset="0"/>
              </a:rPr>
              <a:t>років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744585"/>
            <a:ext cx="597666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Робота в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малих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групах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000" b="1" i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бов’язки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членами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1учень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спікером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головуючим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групі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зачитує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організовує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порядок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заохочує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учасників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обговорення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підбиває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підсумки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секретар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записує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думки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учасників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доповідач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 мету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висловити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спільну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думку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членів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посередник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слідкує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 часом,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відведений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обговорення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проблеми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hoto.fabrikaglamura.ru/photo/1/342/moy/273501.jpg"/>
          <p:cNvPicPr>
            <a:picLocks noChangeAspect="1" noChangeArrowheads="1"/>
          </p:cNvPicPr>
          <p:nvPr/>
        </p:nvPicPr>
        <p:blipFill>
          <a:blip r:embed="rId2" cstate="print"/>
          <a:srcRect b="2596"/>
          <a:stretch>
            <a:fillRect/>
          </a:stretch>
        </p:blipFill>
        <p:spPr bwMode="auto">
          <a:xfrm>
            <a:off x="14287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827584" y="476672"/>
            <a:ext cx="2288481" cy="1363587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2060"/>
                </a:solidFill>
              </a:rPr>
              <a:t>Технологія навчання та виховання казкою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76600" y="115888"/>
            <a:ext cx="3881438" cy="13779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980" tIns="49990" rIns="99980" bIns="499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i="1" dirty="0">
                <a:solidFill>
                  <a:schemeClr val="tx1"/>
                </a:solidFill>
              </a:rPr>
              <a:t>Завдяки казці дитина пізнає навколишній світ не лише розумом , а й серцем, виявляє своє ставлення до взаємодії добра та зла.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i="1" dirty="0">
                <a:solidFill>
                  <a:schemeClr val="tx1"/>
                </a:solidFill>
              </a:rPr>
              <a:t>С.М.Ковальова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643752">
            <a:off x="1108075" y="1846263"/>
            <a:ext cx="2827338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7" descr="J:\фото обои и т.д\фото\фотик\школа - інт\тижд поч кл\казки2012лютий\гусі лебеді\DSC04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3752">
            <a:off x="4421188" y="1519238"/>
            <a:ext cx="4003675" cy="188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802167"/>
            <a:ext cx="3744416" cy="2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2680" y="3822631"/>
            <a:ext cx="3675743" cy="2756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hoto.fabrikaglamura.ru/photo/1/342/moy/273501.jpg"/>
          <p:cNvPicPr>
            <a:picLocks noChangeAspect="1" noChangeArrowheads="1"/>
          </p:cNvPicPr>
          <p:nvPr/>
        </p:nvPicPr>
        <p:blipFill>
          <a:blip r:embed="rId2" cstate="print"/>
          <a:srcRect b="2596"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032250"/>
            <a:ext cx="28130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11560" y="1348008"/>
            <a:ext cx="770485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я чую, я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забуваю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я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бачу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чую, - я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трохи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пам'ятаю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я чую,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бачу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обговорюю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- я починаю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розуміти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Коли я чую,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бачу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обговорюю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роблю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я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набуваю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навичок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Коли я передаю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знання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іншим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стаю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майстром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hoto.fabrikaglamura.ru/photo/1/342/moy/273501.jpg"/>
          <p:cNvPicPr>
            <a:picLocks noChangeAspect="1" noChangeArrowheads="1"/>
          </p:cNvPicPr>
          <p:nvPr/>
        </p:nvPicPr>
        <p:blipFill>
          <a:blip r:embed="rId2" cstate="print"/>
          <a:srcRect b="2596"/>
          <a:stretch>
            <a:fillRect/>
          </a:stretch>
        </p:blipFill>
        <p:spPr bwMode="auto">
          <a:xfrm>
            <a:off x="0" y="4763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6803">
            <a:off x="2844800" y="4291013"/>
            <a:ext cx="3317875" cy="221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Содержимое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0949855">
            <a:off x="5464175" y="3413125"/>
            <a:ext cx="3121025" cy="2341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388" y="3368675"/>
            <a:ext cx="2854325" cy="2139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74663" y="1844675"/>
            <a:ext cx="83026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pPr algn="ctr"/>
            <a:r>
              <a:rPr lang="uk-UA" sz="2800" b="1" i="1">
                <a:solidFill>
                  <a:srgbClr val="FF0000"/>
                </a:solidFill>
              </a:rPr>
              <a:t>Хорошому  вчителеві  достатньо  володіти  лише  двома якостями – великими  знаннями  та  великим  серцем.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71388" y="21162"/>
            <a:ext cx="56012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Педагогічне</a:t>
            </a:r>
            <a:r>
              <a:rPr lang="ru-RU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кредо: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0296" y="1628800"/>
            <a:ext cx="318241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Переконання</a:t>
            </a:r>
            <a:r>
              <a:rPr lang="ru-RU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5832" y="1124744"/>
            <a:ext cx="866512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«Люби 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дитину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, 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вір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у 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неї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,  знай, 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розумій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її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hoto.fabrikaglamura.ru/photo/1/342/moy/273501.jpg"/>
          <p:cNvPicPr>
            <a:picLocks noChangeAspect="1" noChangeArrowheads="1"/>
          </p:cNvPicPr>
          <p:nvPr/>
        </p:nvPicPr>
        <p:blipFill>
          <a:blip r:embed="rId2" cstate="print"/>
          <a:srcRect b="2596"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91264" cy="121014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solidFill>
                  <a:schemeClr val="bg1"/>
                </a:solidFill>
                <a:latin typeface="Georgia"/>
              </a:rPr>
              <a:t>Народна мудрість:</a:t>
            </a:r>
            <a:endParaRPr lang="ru-RU" sz="4400" dirty="0">
              <a:solidFill>
                <a:schemeClr val="bg1"/>
              </a:solidFill>
              <a:latin typeface="Georgia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 bwMode="auto">
          <a:xfrm>
            <a:off x="1547813" y="1484313"/>
            <a:ext cx="5437187" cy="2736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411480" algn="ctr" eaLnBrk="1" fontAlgn="auto" hangingPunct="1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Font typeface="Wingdings 2" pitchFamily="18" charset="2"/>
              <a:buNone/>
              <a:defRPr/>
            </a:pP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“ НЕ навчайте дітей так ,як навчали нас.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Font typeface="Wingdings 2" pitchFamily="18" charset="2"/>
              <a:buNone/>
              <a:defRPr/>
            </a:pP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Вони народилися в інший </a:t>
            </a:r>
            <a:r>
              <a:rPr lang="uk-UA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час.”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</p:txBody>
      </p:sp>
      <p:pic>
        <p:nvPicPr>
          <p:cNvPr id="6149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506788"/>
            <a:ext cx="4625975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06788"/>
            <a:ext cx="4625975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hoto.fabrikaglamura.ru/photo/1/342/moy/273501.jpg"/>
          <p:cNvPicPr>
            <a:picLocks noChangeAspect="1" noChangeArrowheads="1"/>
          </p:cNvPicPr>
          <p:nvPr/>
        </p:nvPicPr>
        <p:blipFill>
          <a:blip r:embed="rId2" cstate="print"/>
          <a:srcRect b="2596"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3276600" y="404813"/>
            <a:ext cx="5643563" cy="50879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85000" lnSpcReduction="10000"/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411480" eaLnBrk="1" fontAlgn="auto" hangingPunct="1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ysClr val="window" lastClr="FFFFFF"/>
                </a:solidFill>
                <a:latin typeface="Georgia"/>
              </a:rPr>
              <a:t>		</a:t>
            </a:r>
            <a:r>
              <a:rPr lang="uk-UA" b="1" i="1" dirty="0" smtClean="0">
                <a:solidFill>
                  <a:srgbClr val="002060"/>
                </a:solidFill>
                <a:latin typeface="Georgia"/>
              </a:rPr>
              <a:t>На сучасному етапі роль учителя стає роллю одного  з партнерів у навчальному процесі, адже просто необхідно залучати всіх учнів до активного одержання знань, до творчої діяльності. Тому доповнення традиційних методів та прийомів роботи інноваційними дає значно кращий результат: активізує мислення, мотивує навчання, заохочує самовираження учнів</a:t>
            </a:r>
            <a:r>
              <a:rPr lang="uk-UA" dirty="0" smtClean="0">
                <a:solidFill>
                  <a:srgbClr val="002060"/>
                </a:solidFill>
                <a:latin typeface="Georgia"/>
              </a:rPr>
              <a:t>.</a:t>
            </a:r>
            <a:endParaRPr lang="ru-RU" dirty="0">
              <a:solidFill>
                <a:srgbClr val="002060"/>
              </a:solidFill>
              <a:latin typeface="Georgia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156819" y="1288749"/>
            <a:ext cx="367240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hoto.fabrikaglamura.ru/photo/1/342/moy/273501.jpg"/>
          <p:cNvPicPr>
            <a:picLocks noChangeAspect="1" noChangeArrowheads="1"/>
          </p:cNvPicPr>
          <p:nvPr/>
        </p:nvPicPr>
        <p:blipFill>
          <a:blip r:embed="rId2" cstate="print"/>
          <a:srcRect b="2596"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688" y="1196753"/>
            <a:ext cx="56166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</a:rPr>
              <a:t>Застосування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інтерактивних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технологій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висуває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певні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вимоги</a:t>
            </a:r>
            <a:r>
              <a:rPr lang="ru-RU" sz="2400" b="1" i="1" dirty="0">
                <a:solidFill>
                  <a:srgbClr val="C00000"/>
                </a:solidFill>
              </a:rPr>
              <a:t> до </a:t>
            </a:r>
            <a:r>
              <a:rPr lang="ru-RU" sz="2400" b="1" i="1" dirty="0" err="1">
                <a:solidFill>
                  <a:srgbClr val="C00000"/>
                </a:solidFill>
              </a:rPr>
              <a:t>структури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уроків</a:t>
            </a:r>
            <a:r>
              <a:rPr lang="ru-RU" sz="2400" b="1" i="1" dirty="0">
                <a:solidFill>
                  <a:srgbClr val="C00000"/>
                </a:solidFill>
              </a:rPr>
              <a:t>.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dirty="0" smtClean="0"/>
              <a:t>         Урок </a:t>
            </a:r>
            <a:r>
              <a:rPr lang="ru-RU" sz="2400" b="1" dirty="0" err="1"/>
              <a:t>складається</a:t>
            </a:r>
            <a:r>
              <a:rPr lang="ru-RU" sz="2400" b="1" dirty="0"/>
              <a:t> </a:t>
            </a:r>
            <a:r>
              <a:rPr lang="ru-RU" sz="2400" b="1" dirty="0" err="1"/>
              <a:t>з</a:t>
            </a:r>
            <a:r>
              <a:rPr lang="ru-RU" sz="2400" b="1" dirty="0"/>
              <a:t> </a:t>
            </a:r>
            <a:r>
              <a:rPr lang="ru-RU" sz="2400" b="1" dirty="0" err="1"/>
              <a:t>п’яти</a:t>
            </a:r>
            <a:r>
              <a:rPr lang="ru-RU" sz="2400" b="1" dirty="0"/>
              <a:t> </a:t>
            </a:r>
            <a:r>
              <a:rPr lang="ru-RU" sz="2400" b="1" dirty="0" err="1"/>
              <a:t>елементів</a:t>
            </a:r>
            <a:r>
              <a:rPr lang="ru-RU" sz="2400" b="1" dirty="0"/>
              <a:t>: </a:t>
            </a:r>
            <a:endParaRPr lang="ru-RU" sz="2400" b="1" dirty="0" smtClean="0"/>
          </a:p>
          <a:p>
            <a:pPr marL="342900" indent="-342900">
              <a:buAutoNum type="arabicParenR"/>
            </a:pPr>
            <a:r>
              <a:rPr lang="ru-RU" sz="2000" b="1" dirty="0" err="1" smtClean="0"/>
              <a:t>мотивація</a:t>
            </a:r>
            <a:r>
              <a:rPr lang="ru-RU" sz="2000" b="1" dirty="0" smtClean="0"/>
              <a:t>,</a:t>
            </a:r>
          </a:p>
          <a:p>
            <a:pPr marL="342900" indent="-342900">
              <a:buAutoNum type="arabicParenR"/>
            </a:pPr>
            <a:r>
              <a:rPr lang="ru-RU" sz="2000" b="1" dirty="0" smtClean="0"/>
              <a:t>  </a:t>
            </a:r>
            <a:r>
              <a:rPr lang="ru-RU" sz="2000" b="1" dirty="0" err="1" smtClean="0"/>
              <a:t>оголошення</a:t>
            </a:r>
            <a:r>
              <a:rPr lang="ru-RU" sz="2000" b="1" dirty="0"/>
              <a:t>, 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представлення</a:t>
            </a:r>
            <a:r>
              <a:rPr lang="ru-RU" sz="2000" b="1" dirty="0" smtClean="0"/>
              <a:t> </a:t>
            </a:r>
            <a:r>
              <a:rPr lang="ru-RU" sz="2000" b="1" dirty="0"/>
              <a:t>теми та </a:t>
            </a:r>
            <a:r>
              <a:rPr lang="ru-RU" sz="2000" b="1" dirty="0" err="1"/>
              <a:t>очікуваних</a:t>
            </a:r>
            <a:r>
              <a:rPr lang="ru-RU" sz="2000" b="1" dirty="0"/>
              <a:t> </a:t>
            </a:r>
            <a:r>
              <a:rPr lang="ru-RU" sz="2000" b="1" dirty="0" err="1"/>
              <a:t>результатів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pPr marL="342900" indent="-342900">
              <a:buAutoNum type="arabicParenR"/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</a:t>
            </a:r>
            <a:r>
              <a:rPr lang="ru-RU" sz="2000" b="1" dirty="0" err="1"/>
              <a:t>необхідної</a:t>
            </a:r>
            <a:r>
              <a:rPr lang="ru-RU" sz="2000" b="1" dirty="0"/>
              <a:t> </a:t>
            </a:r>
            <a:r>
              <a:rPr lang="ru-RU" sz="2000" b="1" dirty="0" err="1"/>
              <a:t>інформації</a:t>
            </a:r>
            <a:r>
              <a:rPr lang="ru-RU" sz="2000" b="1" dirty="0"/>
              <a:t>, </a:t>
            </a:r>
            <a:r>
              <a:rPr lang="ru-RU" sz="2000" b="1" dirty="0" err="1"/>
              <a:t>інтерактивна</a:t>
            </a:r>
            <a:r>
              <a:rPr lang="ru-RU" sz="2000" b="1" dirty="0"/>
              <a:t> </a:t>
            </a:r>
            <a:r>
              <a:rPr lang="ru-RU" sz="2000" b="1" dirty="0" err="1"/>
              <a:t>вправа</a:t>
            </a:r>
            <a:r>
              <a:rPr lang="ru-RU" sz="2000" b="1" dirty="0"/>
              <a:t>- центральна </a:t>
            </a:r>
            <a:r>
              <a:rPr lang="ru-RU" sz="2000" b="1" dirty="0" err="1"/>
              <a:t>частина</a:t>
            </a:r>
            <a:r>
              <a:rPr lang="ru-RU" sz="2000" b="1" dirty="0"/>
              <a:t> </a:t>
            </a:r>
            <a:r>
              <a:rPr lang="ru-RU" sz="2000" b="1" dirty="0" err="1" smtClean="0"/>
              <a:t>заняття</a:t>
            </a:r>
            <a:r>
              <a:rPr lang="ru-RU" sz="2000" b="1" dirty="0" smtClean="0"/>
              <a:t>,</a:t>
            </a:r>
          </a:p>
          <a:p>
            <a:pPr marL="342900" indent="-342900">
              <a:buAutoNum type="arabicParenR"/>
            </a:pPr>
            <a:r>
              <a:rPr lang="ru-RU" sz="2000" b="1" dirty="0" smtClean="0"/>
              <a:t> </a:t>
            </a:r>
            <a:r>
              <a:rPr lang="ru-RU" sz="2000" b="1" dirty="0" err="1"/>
              <a:t>підбиття</a:t>
            </a:r>
            <a:r>
              <a:rPr lang="ru-RU" sz="2000" b="1" dirty="0"/>
              <a:t> </a:t>
            </a:r>
            <a:r>
              <a:rPr lang="ru-RU" sz="2000" b="1" dirty="0" err="1" smtClean="0"/>
              <a:t>підсумків</a:t>
            </a:r>
            <a:r>
              <a:rPr lang="ru-RU" sz="2000" b="1" dirty="0" smtClean="0"/>
              <a:t>,</a:t>
            </a:r>
          </a:p>
          <a:p>
            <a:pPr marL="342900" indent="-342900">
              <a:buAutoNum type="arabicParenR"/>
            </a:pPr>
            <a:r>
              <a:rPr lang="ru-RU" sz="2000" b="1" dirty="0" err="1" smtClean="0"/>
              <a:t>оцінювання</a:t>
            </a:r>
            <a:r>
              <a:rPr lang="ru-RU" sz="2000" b="1" dirty="0" smtClean="0"/>
              <a:t> </a:t>
            </a:r>
            <a:r>
              <a:rPr lang="ru-RU" sz="2000" b="1" dirty="0" err="1"/>
              <a:t>результатів</a:t>
            </a:r>
            <a:r>
              <a:rPr lang="ru-RU" sz="2000" b="1" dirty="0"/>
              <a:t> уроку.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hoto.fabrikaglamura.ru/photo/1/342/moy/273501.jpg"/>
          <p:cNvPicPr>
            <a:picLocks noChangeAspect="1" noChangeArrowheads="1"/>
          </p:cNvPicPr>
          <p:nvPr/>
        </p:nvPicPr>
        <p:blipFill>
          <a:blip r:embed="rId2" cstate="print"/>
          <a:srcRect b="2596"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179511" y="2197340"/>
            <a:ext cx="4244529" cy="3183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032250"/>
            <a:ext cx="28130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179512" y="2204864"/>
            <a:ext cx="4244529" cy="3183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331912" y="2357264"/>
            <a:ext cx="4244529" cy="3183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932040" y="109021"/>
            <a:ext cx="388843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уроках 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дотримуюсь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таких правил: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1.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Ніколи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нічого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робити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2.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Ставити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перед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учнями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якими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вони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впораються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3.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Уважно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слідкувати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рухом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кожного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в той же час не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стаючи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стороннім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контролером за ходом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засвоєння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матеріалу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дітьми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4.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Постійно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знайомити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засобами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винайшло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людство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для 6</a:t>
            </a:r>
            <a:r>
              <a:rPr lang="ru-R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- 9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-річних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щоб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вони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успішно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оволодівали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мистецтвом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формувати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них потребу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користуватися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цими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засобами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систематично.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hoto.fabrikaglamura.ru/photo/1/342/moy/273501.jpg"/>
          <p:cNvPicPr>
            <a:picLocks noChangeAspect="1" noChangeArrowheads="1"/>
          </p:cNvPicPr>
          <p:nvPr/>
        </p:nvPicPr>
        <p:blipFill>
          <a:blip r:embed="rId2" cstate="print"/>
          <a:srcRect b="2596"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9512" y="121196"/>
            <a:ext cx="2592288" cy="1363587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err="1">
                <a:solidFill>
                  <a:srgbClr val="002060"/>
                </a:solidFill>
              </a:rPr>
              <a:t>Особистісно</a:t>
            </a:r>
            <a:r>
              <a:rPr lang="uk-UA" b="1" i="1" dirty="0">
                <a:solidFill>
                  <a:srgbClr val="002060"/>
                </a:solidFill>
              </a:rPr>
              <a:t> – орієнтоване навчання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71775" y="1588"/>
            <a:ext cx="6372225" cy="1809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uk-UA" i="1" kern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Компетентнісний</a:t>
            </a:r>
            <a:r>
              <a:rPr lang="uk-UA" i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 підхід в освіті </a:t>
            </a:r>
            <a:r>
              <a:rPr lang="uk-UA" i="1" kern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пов</a:t>
            </a:r>
            <a:r>
              <a:rPr lang="en-US" i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’</a:t>
            </a:r>
            <a:r>
              <a:rPr lang="uk-UA" i="1" kern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язаний</a:t>
            </a:r>
            <a:r>
              <a:rPr lang="uk-UA" i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 з </a:t>
            </a:r>
            <a:r>
              <a:rPr lang="uk-UA" i="1" kern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особистісно</a:t>
            </a:r>
            <a:r>
              <a:rPr lang="uk-UA" i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 орієнтованим та </a:t>
            </a:r>
            <a:r>
              <a:rPr lang="uk-UA" i="1" kern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діяльнісним</a:t>
            </a:r>
            <a:r>
              <a:rPr lang="uk-UA" i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 підходами до навчання, оскільки стосується надбань учня та може бути реалізованим і перевіреним тільки у процесі виконання ним певного комплексу дій.</a:t>
            </a:r>
            <a:endParaRPr lang="en-US" i="1" kern="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+mn-cs"/>
            </a:endParaRPr>
          </a:p>
          <a:p>
            <a:pPr marL="342900" indent="-342900" algn="r">
              <a:spcBef>
                <a:spcPct val="20000"/>
              </a:spcBef>
              <a:buClr>
                <a:srgbClr val="FFCC00"/>
              </a:buClr>
              <a:defRPr/>
            </a:pPr>
            <a:r>
              <a:rPr lang="uk-UA" i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О.Я.Савченко</a:t>
            </a:r>
            <a:endParaRPr lang="en-US" i="1" kern="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+mn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5575" y="1700213"/>
            <a:ext cx="8712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 </a:t>
            </a:r>
            <a:r>
              <a:rPr lang="uk-UA" b="1"/>
              <a:t>Її цілі полягають у тому, щоб:</a:t>
            </a:r>
          </a:p>
          <a:p>
            <a:r>
              <a:rPr lang="uk-UA" b="1"/>
              <a:t>•	означити життєвий досвід кожного учня, рівень інтелекту, пізнавальні здібності, інтереси, якісні характеристики, які спочатку треба розкрити, а потім узгодити із змістом освіти та розвинути в навчальному процесі;</a:t>
            </a:r>
          </a:p>
          <a:p>
            <a:r>
              <a:rPr lang="uk-UA" b="1"/>
              <a:t>•	сформувати позитивну мотивацію учнів до пізнавальної діяльності, потребу у самопізнанні, самореалізації та самовдосконаленні школярів у межах соціокультурних і моральних цінностей нації.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r="4345"/>
          <a:stretch/>
        </p:blipFill>
        <p:spPr bwMode="auto">
          <a:xfrm>
            <a:off x="611560" y="3933056"/>
            <a:ext cx="3182680" cy="2458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2752" y="3968844"/>
            <a:ext cx="3182680" cy="2387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hoto.fabrikaglamura.ru/photo/1/342/moy/273501.jpg"/>
          <p:cNvPicPr>
            <a:picLocks noChangeAspect="1" noChangeArrowheads="1"/>
          </p:cNvPicPr>
          <p:nvPr/>
        </p:nvPicPr>
        <p:blipFill>
          <a:blip r:embed="rId2" cstate="print"/>
          <a:srcRect b="2596"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89270" y="188640"/>
            <a:ext cx="4068167" cy="1363587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err="1">
                <a:solidFill>
                  <a:srgbClr val="002060"/>
                </a:solidFill>
              </a:rPr>
              <a:t>Здоров’язберігаючі</a:t>
            </a:r>
            <a:r>
              <a:rPr lang="uk-UA" b="1" i="1" dirty="0">
                <a:solidFill>
                  <a:srgbClr val="002060"/>
                </a:solidFill>
              </a:rPr>
              <a:t> технології 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427538" y="1889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«Ростити дітей здоровими сьогодні, зараз, щоб не оздоровлювати їх завтра»</a:t>
            </a: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924300" y="1196975"/>
            <a:ext cx="4895850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9750"/>
            <a:r>
              <a:rPr lang="uk-UA" b="1" i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Я  переконана , що реальних результатів можна досягти  лише виховуючи у дітей розуміння необхідності дотримання певних норм і правил, які орієнтують їх на відповідальне ставлення до власного здоров`я, його зміцнення і підтримку високої працездатності.</a:t>
            </a:r>
            <a:endParaRPr lang="uk-UA" sz="1400" b="1" i="1">
              <a:solidFill>
                <a:srgbClr val="953735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D:\фото обои и т.д\фото\фотик\школа - інт\тижд поч кл\тиждень початкової  2011школи\01 02 0202\DSC090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71631"/>
            <a:ext cx="2526500" cy="2073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D:\фото обои и т.д\фото\фотик\школа - інт\тижд поч кл\тиждень початкової  2011школи\01 02 0202\DSC090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813" y="5420123"/>
            <a:ext cx="1712790" cy="12845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4"/>
          <a:stretch/>
        </p:blipFill>
        <p:spPr bwMode="auto">
          <a:xfrm>
            <a:off x="558672" y="4581128"/>
            <a:ext cx="2147414" cy="1982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3228077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19" y="1916832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D:\фото обои и т.д\фото\фотик\школа - інт\тижд поч кл\тиждень початкової  2011школи\01 02 0202\DSC090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2526500" cy="2073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hoto.fabrikaglamura.ru/photo/1/342/moy/273501.jpg"/>
          <p:cNvPicPr>
            <a:picLocks noChangeAspect="1" noChangeArrowheads="1"/>
          </p:cNvPicPr>
          <p:nvPr/>
        </p:nvPicPr>
        <p:blipFill>
          <a:blip r:embed="rId2" cstate="print"/>
          <a:srcRect b="2596"/>
          <a:stretch>
            <a:fillRect/>
          </a:stretch>
        </p:blipFill>
        <p:spPr bwMode="auto">
          <a:xfrm>
            <a:off x="0" y="-3175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51520" y="164693"/>
            <a:ext cx="2808312" cy="1656184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002060"/>
                </a:solidFill>
              </a:rPr>
              <a:t>Технологія розвитку критичного мислення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63938" y="188913"/>
            <a:ext cx="5329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2400" b="1" i="1">
                <a:solidFill>
                  <a:schemeClr val="bg1"/>
                </a:solidFill>
              </a:rPr>
              <a:t>Розвиток критичного мислення – один із шляхів до формування життєвої компетентності учнів.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68288" y="1820863"/>
            <a:ext cx="86407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 u="sng">
                <a:solidFill>
                  <a:srgbClr val="C00000"/>
                </a:solidFill>
              </a:rPr>
              <a:t>Навчити дітей мислити критично </a:t>
            </a:r>
            <a:r>
              <a:rPr lang="ru-RU" b="1" i="1">
                <a:solidFill>
                  <a:srgbClr val="C00000"/>
                </a:solidFill>
              </a:rPr>
              <a:t>– означає правильно поставити запитання, направити їх увагу в правильне русло, вчити самостійно робити висновки та знаходити рішення. </a:t>
            </a:r>
            <a:endParaRPr lang="uk-UA" b="1" i="1">
              <a:solidFill>
                <a:srgbClr val="C00000"/>
              </a:solidFill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322" y="2613929"/>
            <a:ext cx="2729716" cy="2047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499" y="2690392"/>
            <a:ext cx="2998773" cy="1999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100" y="4772205"/>
            <a:ext cx="2665576" cy="1999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8" t="25293"/>
          <a:stretch/>
        </p:blipFill>
        <p:spPr bwMode="auto">
          <a:xfrm>
            <a:off x="3339701" y="4783109"/>
            <a:ext cx="2247596" cy="1901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3922" y="4728532"/>
            <a:ext cx="2665576" cy="1999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557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AMD AthlonII X2 270</dc:creator>
  <cp:lastModifiedBy>RePack by Diakov</cp:lastModifiedBy>
  <cp:revision>10</cp:revision>
  <dcterms:created xsi:type="dcterms:W3CDTF">2014-04-13T20:20:34Z</dcterms:created>
  <dcterms:modified xsi:type="dcterms:W3CDTF">2018-03-04T15:12:35Z</dcterms:modified>
</cp:coreProperties>
</file>