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62" r:id="rId6"/>
    <p:sldId id="261" r:id="rId7"/>
    <p:sldId id="260" r:id="rId8"/>
    <p:sldId id="259" r:id="rId9"/>
    <p:sldId id="258" r:id="rId10"/>
    <p:sldId id="265" r:id="rId11"/>
    <p:sldId id="266" r:id="rId12"/>
    <p:sldId id="267" r:id="rId13"/>
    <p:sldId id="268" r:id="rId14"/>
    <p:sldId id="272" r:id="rId15"/>
    <p:sldId id="269" r:id="rId16"/>
    <p:sldId id="270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3" r:id="rId38"/>
    <p:sldId id="294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6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0138142295680305E-3"/>
          <c:y val="1.31165055734548E-2"/>
          <c:w val="0.72032891407127642"/>
          <c:h val="0.95495426434099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початкова ланка</c:v>
                </c:pt>
                <c:pt idx="1">
                  <c:v>середня ланка</c:v>
                </c:pt>
                <c:pt idx="2">
                  <c:v>старша ланка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0.52</c:v>
                </c:pt>
                <c:pt idx="1">
                  <c:v>0.5</c:v>
                </c:pt>
                <c:pt idx="2">
                  <c:v>0.14000000000000001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b="1"/>
          </a:pPr>
          <a:endParaRPr lang="ru-RU"/>
        </a:p>
      </c:txPr>
    </c:legend>
    <c:plotVisOnly val="1"/>
  </c:chart>
  <c:txPr>
    <a:bodyPr/>
    <a:lstStyle/>
    <a:p>
      <a:pPr>
        <a:defRPr sz="1800">
          <a:latin typeface="Cambria" pitchFamily="18" charset="0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5.7446163389253072E-3"/>
          <c:y val="1.39344420668235E-2"/>
          <c:w val="0.70212742565640862"/>
          <c:h val="0.9860655579331766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>
                    <a:latin typeface="Cambria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опрацювання теорії</c:v>
                </c:pt>
                <c:pt idx="1">
                  <c:v>виконання завдань</c:v>
                </c:pt>
                <c:pt idx="2">
                  <c:v>емоційне налаштування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0.35000000000000014</c:v>
                </c:pt>
                <c:pt idx="1">
                  <c:v>0.38000000000000017</c:v>
                </c:pt>
                <c:pt idx="2">
                  <c:v>0.28000000000000008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6805459115653854"/>
          <c:y val="0.72331717570833476"/>
          <c:w val="0.33031688608673138"/>
          <c:h val="0.20622889727228383"/>
        </c:manualLayout>
      </c:layout>
      <c:txPr>
        <a:bodyPr/>
        <a:lstStyle/>
        <a:p>
          <a:pPr>
            <a:defRPr b="1">
              <a:latin typeface="Cambria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5.7620912491204192E-4"/>
          <c:y val="4.7308960480474333E-3"/>
          <c:w val="0.66063377217346275"/>
          <c:h val="0.9804914072166089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>
                    <a:latin typeface="Cambria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завдань більше, ніж було виконано в ході уроку</c:v>
                </c:pt>
                <c:pt idx="1">
                  <c:v>завдань не вистачає </c:v>
                </c:pt>
                <c:pt idx="2">
                  <c:v>Завдань достатньо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0.16</c:v>
                </c:pt>
                <c:pt idx="1">
                  <c:v>0.05</c:v>
                </c:pt>
                <c:pt idx="2">
                  <c:v>0.79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049948153908876"/>
          <c:y val="0.41540138946462435"/>
          <c:w val="0.33679116672221621"/>
          <c:h val="0.51581184478246678"/>
        </c:manualLayout>
      </c:layout>
      <c:txPr>
        <a:bodyPr/>
        <a:lstStyle/>
        <a:p>
          <a:pPr>
            <a:defRPr b="1">
              <a:latin typeface="Cambria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6538795964819341E-2"/>
          <c:y val="2.7722858649508426E-2"/>
          <c:w val="0.6527890381325866"/>
          <c:h val="0.972277141350491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діти вчаться тільки з допомогою батьків</c:v>
                </c:pt>
                <c:pt idx="1">
                  <c:v>діти вчаться самостійно, ви не контролюєте їх</c:v>
                </c:pt>
                <c:pt idx="2">
                  <c:v>діти вчаться самостійно, ви контролюєте процес навчання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0.33000000000000024</c:v>
                </c:pt>
                <c:pt idx="1">
                  <c:v>0.14000000000000001</c:v>
                </c:pt>
                <c:pt idx="2">
                  <c:v>0.53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 b="1">
          <a:latin typeface="Cambria" pitchFamily="18" charset="0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Лист1!$A$2:$A$8</c:f>
              <c:strCache>
                <c:ptCount val="7"/>
                <c:pt idx="0">
                  <c:v>Viber</c:v>
                </c:pt>
                <c:pt idx="1">
                  <c:v>GoogleClassroom</c:v>
                </c:pt>
                <c:pt idx="2">
                  <c:v>Skype</c:v>
                </c:pt>
                <c:pt idx="3">
                  <c:v>Електронна пошта</c:v>
                </c:pt>
                <c:pt idx="4">
                  <c:v>GoogleMeet</c:v>
                </c:pt>
                <c:pt idx="5">
                  <c:v>Zoom</c:v>
                </c:pt>
                <c:pt idx="6">
                  <c:v>Телебачення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0.58000000000000007</c:v>
                </c:pt>
                <c:pt idx="1">
                  <c:v>0.86000000000000032</c:v>
                </c:pt>
                <c:pt idx="2">
                  <c:v>8.0000000000000043E-2</c:v>
                </c:pt>
                <c:pt idx="3">
                  <c:v>0.38000000000000017</c:v>
                </c:pt>
                <c:pt idx="4">
                  <c:v>0.60000000000000031</c:v>
                </c:pt>
                <c:pt idx="5">
                  <c:v>0.38000000000000017</c:v>
                </c:pt>
                <c:pt idx="6">
                  <c:v>0.13</c:v>
                </c:pt>
              </c:numCache>
            </c:numRef>
          </c:val>
        </c:ser>
        <c:axId val="130449408"/>
        <c:axId val="130450944"/>
      </c:barChart>
      <c:catAx>
        <c:axId val="130449408"/>
        <c:scaling>
          <c:orientation val="minMax"/>
        </c:scaling>
        <c:axPos val="l"/>
        <c:tickLblPos val="nextTo"/>
        <c:crossAx val="130450944"/>
        <c:crosses val="autoZero"/>
        <c:auto val="1"/>
        <c:lblAlgn val="ctr"/>
        <c:lblOffset val="100"/>
      </c:catAx>
      <c:valAx>
        <c:axId val="130450944"/>
        <c:scaling>
          <c:orientation val="minMax"/>
        </c:scaling>
        <c:axPos val="b"/>
        <c:majorGridlines/>
        <c:numFmt formatCode="0%" sourceLinked="1"/>
        <c:tickLblPos val="nextTo"/>
        <c:crossAx val="130449408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Cambria" pitchFamily="18" charset="0"/>
        </a:defRPr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1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Не всі учні на зв'язку </c:v>
                </c:pt>
                <c:pt idx="1">
                  <c:v>Відсутність необхідної техніки вдома </c:v>
                </c:pt>
                <c:pt idx="2">
                  <c:v>Брак досвіду реалізації ДН</c:v>
                </c:pt>
                <c:pt idx="3">
                  <c:v>Низька швидкість Інтернет-зв'язку</c:v>
                </c:pt>
                <c:pt idx="4">
                  <c:v>Відсутність необхідної техніки в мене</c:v>
                </c:pt>
                <c:pt idx="5">
                  <c:v>Низький рівень самоконтролю, відсутність контролю з боку батьків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0.79</c:v>
                </c:pt>
                <c:pt idx="1">
                  <c:v>0.83000000000000029</c:v>
                </c:pt>
                <c:pt idx="2">
                  <c:v>0.17</c:v>
                </c:pt>
                <c:pt idx="3">
                  <c:v>0.38000000000000017</c:v>
                </c:pt>
                <c:pt idx="4">
                  <c:v>0.13</c:v>
                </c:pt>
                <c:pt idx="5">
                  <c:v>8.0000000000000043E-2</c:v>
                </c:pt>
              </c:numCache>
            </c:numRef>
          </c:val>
        </c:ser>
        <c:axId val="131250432"/>
        <c:axId val="85393408"/>
      </c:barChart>
      <c:catAx>
        <c:axId val="131250432"/>
        <c:scaling>
          <c:orientation val="minMax"/>
        </c:scaling>
        <c:axPos val="l"/>
        <c:tickLblPos val="nextTo"/>
        <c:crossAx val="85393408"/>
        <c:crosses val="autoZero"/>
        <c:auto val="1"/>
        <c:lblAlgn val="ctr"/>
        <c:lblOffset val="100"/>
      </c:catAx>
      <c:valAx>
        <c:axId val="85393408"/>
        <c:scaling>
          <c:orientation val="minMax"/>
        </c:scaling>
        <c:axPos val="b"/>
        <c:majorGridlines/>
        <c:numFmt formatCode="0%" sourceLinked="1"/>
        <c:tickLblPos val="nextTo"/>
        <c:crossAx val="131250432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Cambria" pitchFamily="18" charset="0"/>
        </a:defRPr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9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Опанування нових прогресивних методів викладання</c:v>
                </c:pt>
                <c:pt idx="1">
                  <c:v>Практичне володіння методикою викладання</c:v>
                </c:pt>
                <c:pt idx="2">
                  <c:v>Методика організації ОП із застосуванням технологій ДН</c:v>
                </c:pt>
                <c:pt idx="3">
                  <c:v>Контроль учнів</c:v>
                </c:pt>
                <c:pt idx="4">
                  <c:v>Батьківська позиція щодо ДН</c:v>
                </c:pt>
                <c:pt idx="5">
                  <c:v>Швидкість Інтернету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0.38000000000000017</c:v>
                </c:pt>
                <c:pt idx="1">
                  <c:v>0.25</c:v>
                </c:pt>
                <c:pt idx="2">
                  <c:v>0.42000000000000015</c:v>
                </c:pt>
                <c:pt idx="3">
                  <c:v>4.0000000000000022E-2</c:v>
                </c:pt>
                <c:pt idx="4">
                  <c:v>4.0000000000000022E-2</c:v>
                </c:pt>
                <c:pt idx="5">
                  <c:v>4.0000000000000022E-2</c:v>
                </c:pt>
              </c:numCache>
            </c:numRef>
          </c:val>
        </c:ser>
        <c:axId val="130024576"/>
        <c:axId val="130026112"/>
      </c:barChart>
      <c:catAx>
        <c:axId val="130024576"/>
        <c:scaling>
          <c:orientation val="minMax"/>
        </c:scaling>
        <c:axPos val="l"/>
        <c:tickLblPos val="nextTo"/>
        <c:crossAx val="130026112"/>
        <c:crosses val="autoZero"/>
        <c:auto val="1"/>
        <c:lblAlgn val="ctr"/>
        <c:lblOffset val="100"/>
      </c:catAx>
      <c:valAx>
        <c:axId val="130026112"/>
        <c:scaling>
          <c:orientation val="minMax"/>
        </c:scaling>
        <c:axPos val="b"/>
        <c:majorGridlines/>
        <c:numFmt formatCode="0%" sourceLinked="1"/>
        <c:tickLblPos val="nextTo"/>
        <c:crossAx val="130024576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Cambria" pitchFamily="18" charset="0"/>
        </a:defRPr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1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Лист1!$A$2:$A$6</c:f>
              <c:strCache>
                <c:ptCount val="5"/>
                <c:pt idx="0">
                  <c:v>Стикаюсь с протистоянням батьків, що впливають на навчання</c:v>
                </c:pt>
                <c:pt idx="1">
                  <c:v>Зазвичай спостерігаю байдужість батьків</c:v>
                </c:pt>
                <c:pt idx="2">
                  <c:v>Маю не лише зворотній зв'язок, а й допомогу батьків</c:v>
                </c:pt>
                <c:pt idx="3">
                  <c:v>Маю, але зацікавленість батьків низька</c:v>
                </c:pt>
                <c:pt idx="4">
                  <c:v>Зворотній зв'язок маю лише з учнем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>
                  <c:v>0.21000000000000008</c:v>
                </c:pt>
                <c:pt idx="1">
                  <c:v>0.54</c:v>
                </c:pt>
                <c:pt idx="2">
                  <c:v>0.21000000000000008</c:v>
                </c:pt>
                <c:pt idx="3">
                  <c:v>0.5</c:v>
                </c:pt>
                <c:pt idx="4">
                  <c:v>0.29000000000000015</c:v>
                </c:pt>
              </c:numCache>
            </c:numRef>
          </c:val>
        </c:ser>
        <c:axId val="87283200"/>
        <c:axId val="87284736"/>
      </c:barChart>
      <c:catAx>
        <c:axId val="87283200"/>
        <c:scaling>
          <c:orientation val="minMax"/>
        </c:scaling>
        <c:axPos val="l"/>
        <c:tickLblPos val="nextTo"/>
        <c:crossAx val="87284736"/>
        <c:crosses val="autoZero"/>
        <c:auto val="1"/>
        <c:lblAlgn val="ctr"/>
        <c:lblOffset val="100"/>
      </c:catAx>
      <c:valAx>
        <c:axId val="87284736"/>
        <c:scaling>
          <c:orientation val="minMax"/>
        </c:scaling>
        <c:axPos val="b"/>
        <c:majorGridlines/>
        <c:numFmt formatCode="0%" sourceLinked="1"/>
        <c:tickLblPos val="nextTo"/>
        <c:crossAx val="87283200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Cambria" pitchFamily="18" charset="0"/>
        </a:defRPr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7422421383849921E-2"/>
          <c:y val="2.7226048957523254E-2"/>
          <c:w val="0.74241314785042212"/>
          <c:h val="0.954954264340999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>
                    <a:latin typeface="Cambria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Значно більше</c:v>
                </c:pt>
                <c:pt idx="1">
                  <c:v>Більше</c:v>
                </c:pt>
                <c:pt idx="2">
                  <c:v>Менше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0.67000000000000048</c:v>
                </c:pt>
                <c:pt idx="1">
                  <c:v>0.29000000000000015</c:v>
                </c:pt>
                <c:pt idx="2">
                  <c:v>4.0000000000000022E-2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b="1">
              <a:latin typeface="Cambria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>
                    <a:latin typeface="Cambria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Лист1!$A$2:$A$9</c:f>
              <c:strCache>
                <c:ptCount val="8"/>
                <c:pt idx="0">
                  <c:v>5</c:v>
                </c:pt>
                <c:pt idx="1">
                  <c:v>6</c:v>
                </c:pt>
                <c:pt idx="2">
                  <c:v>7-А</c:v>
                </c:pt>
                <c:pt idx="3">
                  <c:v>7-Б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</c:strCache>
            </c:strRef>
          </c:cat>
          <c:val>
            <c:numRef>
              <c:f>Лист1!$B$2:$B$9</c:f>
              <c:numCache>
                <c:formatCode>0%</c:formatCode>
                <c:ptCount val="8"/>
                <c:pt idx="0">
                  <c:v>0.19</c:v>
                </c:pt>
                <c:pt idx="1">
                  <c:v>0.12000000000000002</c:v>
                </c:pt>
                <c:pt idx="2">
                  <c:v>0.12000000000000002</c:v>
                </c:pt>
                <c:pt idx="3">
                  <c:v>0.14000000000000001</c:v>
                </c:pt>
                <c:pt idx="4">
                  <c:v>0.11</c:v>
                </c:pt>
                <c:pt idx="5">
                  <c:v>0.12000000000000002</c:v>
                </c:pt>
                <c:pt idx="6">
                  <c:v>7.0000000000000021E-2</c:v>
                </c:pt>
                <c:pt idx="7">
                  <c:v>0.12000000000000002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>
            <a:defRPr b="1">
              <a:latin typeface="Cambria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8538296189055302E-2"/>
          <c:y val="5.3455420907648488E-2"/>
          <c:w val="0.82216001389521953"/>
          <c:h val="0.946544579092351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>
                    <a:latin typeface="Cambria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В школі</c:v>
                </c:pt>
                <c:pt idx="1">
                  <c:v>Вдома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0.75000000000000033</c:v>
                </c:pt>
                <c:pt idx="1">
                  <c:v>0.25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>
            <a:defRPr b="1">
              <a:latin typeface="Cambria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7446987682974512E-3"/>
          <c:y val="1.5117101416592203E-2"/>
          <c:w val="0.63983845399063999"/>
          <c:h val="0.9697657971668159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>
                    <a:latin typeface="Cambria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так, вважаю за необхідне, щоб дитина не відстала від програми</c:v>
                </c:pt>
                <c:pt idx="1">
                  <c:v>ні, головне здоров'я, а не знання</c:v>
                </c:pt>
                <c:pt idx="2">
                  <c:v>частково ( тільки окремі предмети)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0.67000000000000048</c:v>
                </c:pt>
                <c:pt idx="1">
                  <c:v>0.17</c:v>
                </c:pt>
                <c:pt idx="2">
                  <c:v>0.16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33278515272346"/>
          <c:y val="0.2103785731933599"/>
          <c:w val="0.33777957911305873"/>
          <c:h val="0.73981767365815121"/>
        </c:manualLayout>
      </c:layout>
      <c:txPr>
        <a:bodyPr/>
        <a:lstStyle/>
        <a:p>
          <a:pPr>
            <a:defRPr b="1">
              <a:latin typeface="Cambria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8.9997582154509349E-3"/>
          <c:y val="5.5349893555370726E-2"/>
          <c:w val="0.78783393381471345"/>
          <c:h val="0.941734326816539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>
                    <a:latin typeface="Cambria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частково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0.67000000000000048</c:v>
                </c:pt>
                <c:pt idx="1">
                  <c:v>7.0000000000000021E-2</c:v>
                </c:pt>
                <c:pt idx="2">
                  <c:v>0.26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>
            <a:defRPr b="1">
              <a:latin typeface="Cambria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тільки вправи з підручника</c:v>
                </c:pt>
                <c:pt idx="1">
                  <c:v>інтерактивні вправи</c:v>
                </c:pt>
                <c:pt idx="2">
                  <c:v>творчі завдання</c:v>
                </c:pt>
                <c:pt idx="3">
                  <c:v>завдання, створені вчителем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0.56000000000000005</c:v>
                </c:pt>
                <c:pt idx="1">
                  <c:v>0.37000000000000016</c:v>
                </c:pt>
                <c:pt idx="2">
                  <c:v>0.4</c:v>
                </c:pt>
                <c:pt idx="3">
                  <c:v>0.4</c:v>
                </c:pt>
              </c:numCache>
            </c:numRef>
          </c:val>
        </c:ser>
        <c:axId val="129901312"/>
        <c:axId val="129902848"/>
      </c:barChart>
      <c:catAx>
        <c:axId val="129901312"/>
        <c:scaling>
          <c:orientation val="minMax"/>
        </c:scaling>
        <c:axPos val="l"/>
        <c:tickLblPos val="nextTo"/>
        <c:crossAx val="129902848"/>
        <c:crosses val="autoZero"/>
        <c:auto val="1"/>
        <c:lblAlgn val="ctr"/>
        <c:lblOffset val="100"/>
      </c:catAx>
      <c:valAx>
        <c:axId val="129902848"/>
        <c:scaling>
          <c:orientation val="minMax"/>
        </c:scaling>
        <c:axPos val="b"/>
        <c:majorGridlines/>
        <c:numFmt formatCode="0%" sourceLinked="1"/>
        <c:tickLblPos val="nextTo"/>
        <c:crossAx val="129901312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Cambria" pitchFamily="18" charset="0"/>
        </a:defRPr>
      </a:pPr>
      <a:endParaRPr lang="ru-RU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3.5609308837921405E-2"/>
          <c:y val="5.1337298668643033E-2"/>
          <c:w val="0.64466330920612769"/>
          <c:h val="0.930813242973003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>
                    <a:latin typeface="Cambria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вивчення теорії</c:v>
                </c:pt>
                <c:pt idx="1">
                  <c:v>виконання завдань</c:v>
                </c:pt>
                <c:pt idx="2">
                  <c:v>відсутність спідкування з вчителем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0.37000000000000016</c:v>
                </c:pt>
                <c:pt idx="1">
                  <c:v>0.47000000000000008</c:v>
                </c:pt>
                <c:pt idx="2">
                  <c:v>0.16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78801575441352"/>
          <c:y val="0.26999936012735581"/>
          <c:w val="0.31154821306451236"/>
          <c:h val="0.52697678457667851"/>
        </c:manualLayout>
      </c:layout>
      <c:txPr>
        <a:bodyPr/>
        <a:lstStyle/>
        <a:p>
          <a:pPr>
            <a:defRPr b="1">
              <a:latin typeface="Cambria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8079967005861559E-2"/>
          <c:y val="4.4344337557264892E-2"/>
          <c:w val="0.84961224922315515"/>
          <c:h val="0.9190923230752134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>
                    <a:latin typeface="Cambria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0.56000000000000005</c:v>
                </c:pt>
                <c:pt idx="1">
                  <c:v>0.44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>
            <a:defRPr b="1">
              <a:latin typeface="Cambria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1.7692054405916771E-2"/>
          <c:y val="0"/>
          <c:w val="0.66333704820040051"/>
          <c:h val="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>
                    <a:latin typeface="Cambria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завдань, які треба виконати після уроку, багато</c:v>
                </c:pt>
                <c:pt idx="1">
                  <c:v>одне-два завдання</c:v>
                </c:pt>
                <c:pt idx="2">
                  <c:v>письмових домашніх завдань немає, ми все вчимо на уроці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0.74000000000000032</c:v>
                </c:pt>
                <c:pt idx="1">
                  <c:v>0.25</c:v>
                </c:pt>
                <c:pt idx="2">
                  <c:v>1.0000000000000005E-2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099028886738693"/>
          <c:y val="0.2704673204478783"/>
          <c:w val="0.28515642856598655"/>
          <c:h val="0.6890154096992227"/>
        </c:manualLayout>
      </c:layout>
      <c:txPr>
        <a:bodyPr/>
        <a:lstStyle/>
        <a:p>
          <a:pPr>
            <a:defRPr b="1">
              <a:latin typeface="Cambria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7541319785438613E-2"/>
          <c:y val="2.4547026420411802E-2"/>
          <c:w val="0.63573005998843846"/>
          <c:h val="0.9687661286579971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>
                    <a:latin typeface="Cambria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мені все пояснюють батьки</c:v>
                </c:pt>
                <c:pt idx="1">
                  <c:v>вчу сам</c:v>
                </c:pt>
                <c:pt idx="2">
                  <c:v>батьки допомагають, коли я щось не розумію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9.0000000000000024E-2</c:v>
                </c:pt>
                <c:pt idx="1">
                  <c:v>0.26</c:v>
                </c:pt>
                <c:pt idx="2">
                  <c:v>0.65000000000000036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>
            <a:defRPr b="1">
              <a:latin typeface="Cambria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3.5125795761751115E-2"/>
          <c:y val="5.0583155925617872E-2"/>
          <c:w val="0.70557517707818618"/>
          <c:h val="0.9494168440743820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>
                    <a:latin typeface="Cambria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мені це не треба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0.9</c:v>
                </c:pt>
                <c:pt idx="1">
                  <c:v>7.0000000000000021E-2</c:v>
                </c:pt>
                <c:pt idx="2">
                  <c:v>3.0000000000000002E-2</c:v>
                </c:pt>
              </c:numCache>
            </c:numRef>
          </c:val>
        </c:ser>
      </c:pie3DChart>
    </c:plotArea>
    <c:legend>
      <c:legendPos val="r"/>
      <c:txPr>
        <a:bodyPr/>
        <a:lstStyle/>
        <a:p>
          <a:pPr>
            <a:defRPr b="1">
              <a:latin typeface="Cambria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Столбец3</c:v>
                </c:pt>
              </c:strCache>
            </c:strRef>
          </c:tx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використовуємо телеуроки Всеукраїнської онлайн-школи</c:v>
                </c:pt>
                <c:pt idx="1">
                  <c:v>користуємося матеріалами Інтернету</c:v>
                </c:pt>
                <c:pt idx="2">
                  <c:v>використовуємо матеріали вчителів школи</c:v>
                </c:pt>
                <c:pt idx="3">
                  <c:v>все вчимо самостійно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0.43000000000000016</c:v>
                </c:pt>
                <c:pt idx="1">
                  <c:v>0.79</c:v>
                </c:pt>
                <c:pt idx="2">
                  <c:v>0.79</c:v>
                </c:pt>
                <c:pt idx="3">
                  <c:v>3.0000000000000002E-2</c:v>
                </c:pt>
              </c:numCache>
            </c:numRef>
          </c:val>
        </c:ser>
        <c:axId val="75261056"/>
        <c:axId val="75262592"/>
      </c:barChart>
      <c:catAx>
        <c:axId val="75261056"/>
        <c:scaling>
          <c:orientation val="minMax"/>
        </c:scaling>
        <c:axPos val="l"/>
        <c:tickLblPos val="nextTo"/>
        <c:crossAx val="75262592"/>
        <c:crosses val="autoZero"/>
        <c:auto val="1"/>
        <c:lblAlgn val="ctr"/>
        <c:lblOffset val="100"/>
      </c:catAx>
      <c:valAx>
        <c:axId val="75262592"/>
        <c:scaling>
          <c:orientation val="minMax"/>
        </c:scaling>
        <c:axPos val="b"/>
        <c:majorGridlines/>
        <c:numFmt formatCode="0%" sourceLinked="1"/>
        <c:tickLblPos val="nextTo"/>
        <c:crossAx val="75261056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Cambria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7644398054744617E-2"/>
          <c:y val="1.6490518766835906E-2"/>
          <c:w val="0.66349093798168113"/>
          <c:h val="0.956794655666279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>
                    <a:latin typeface="Cambria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вважаю, що поради не потрібні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0.72000000000000031</c:v>
                </c:pt>
                <c:pt idx="1">
                  <c:v>0.26</c:v>
                </c:pt>
                <c:pt idx="2">
                  <c:v>2.0000000000000011E-2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b="1">
              <a:latin typeface="Cambria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7244232433557806E-2"/>
          <c:y val="1.581401086153825E-2"/>
          <c:w val="0.79720553925380877"/>
          <c:h val="0.9242796552017096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txPr>
              <a:bodyPr/>
              <a:lstStyle/>
              <a:p>
                <a:pPr>
                  <a:defRPr b="1">
                    <a:latin typeface="Cambria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частково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0.62000000000000033</c:v>
                </c:pt>
                <c:pt idx="1">
                  <c:v>0.16</c:v>
                </c:pt>
                <c:pt idx="2">
                  <c:v>0.22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b="1">
              <a:latin typeface="Cambria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0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GoogleClass</c:v>
                </c:pt>
                <c:pt idx="1">
                  <c:v>GoogleMeet</c:v>
                </c:pt>
                <c:pt idx="2">
                  <c:v>Viber</c:v>
                </c:pt>
                <c:pt idx="3">
                  <c:v>посилання на документ</c:v>
                </c:pt>
                <c:pt idx="4">
                  <c:v>Zoom</c:v>
                </c:pt>
                <c:pt idx="5">
                  <c:v>інше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0.66000000000000036</c:v>
                </c:pt>
                <c:pt idx="1">
                  <c:v>0.21000000000000008</c:v>
                </c:pt>
                <c:pt idx="2">
                  <c:v>0.72000000000000031</c:v>
                </c:pt>
                <c:pt idx="3">
                  <c:v>0.12000000000000002</c:v>
                </c:pt>
                <c:pt idx="4">
                  <c:v>0.24000000000000007</c:v>
                </c:pt>
                <c:pt idx="5">
                  <c:v>2.0000000000000011E-2</c:v>
                </c:pt>
              </c:numCache>
            </c:numRef>
          </c:val>
        </c:ser>
        <c:axId val="75539200"/>
        <c:axId val="75540736"/>
      </c:barChart>
      <c:catAx>
        <c:axId val="75539200"/>
        <c:scaling>
          <c:orientation val="minMax"/>
        </c:scaling>
        <c:axPos val="l"/>
        <c:numFmt formatCode="General" sourceLinked="1"/>
        <c:tickLblPos val="nextTo"/>
        <c:crossAx val="75540736"/>
        <c:crosses val="autoZero"/>
        <c:auto val="1"/>
        <c:lblAlgn val="ctr"/>
        <c:lblOffset val="100"/>
      </c:catAx>
      <c:valAx>
        <c:axId val="75540736"/>
        <c:scaling>
          <c:orientation val="minMax"/>
        </c:scaling>
        <c:axPos val="b"/>
        <c:majorGridlines/>
        <c:numFmt formatCode="0%" sourceLinked="1"/>
        <c:tickLblPos val="nextTo"/>
        <c:crossAx val="75539200"/>
        <c:crosses val="autoZero"/>
        <c:crossBetween val="between"/>
      </c:valAx>
    </c:plotArea>
    <c:plotVisOnly val="1"/>
  </c:chart>
  <c:txPr>
    <a:bodyPr/>
    <a:lstStyle/>
    <a:p>
      <a:pPr>
        <a:defRPr sz="1800" b="1">
          <a:latin typeface="Cambria" pitchFamily="18" charset="0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5.7054771692034233E-2"/>
          <c:y val="9.1894882050142693E-2"/>
          <c:w val="0.58124560234048106"/>
          <c:h val="0.8776722620045588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так, учитель пропонує різні форми вивчення нового</c:v>
                </c:pt>
                <c:pt idx="1">
                  <c:v>ні, учитель пропонує тільки параграф і завдання для виконання</c:v>
                </c:pt>
                <c:pt idx="2">
                  <c:v>частково ( не враховуються індивідуальні можливості)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0.66000000000000036</c:v>
                </c:pt>
                <c:pt idx="1">
                  <c:v>0.1</c:v>
                </c:pt>
                <c:pt idx="2">
                  <c:v>0.24000000000000007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 b="1">
          <a:latin typeface="Cambria" pitchFamily="18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5866350019878434E-2"/>
          <c:y val="2.8782341177777632E-2"/>
          <c:w val="0.72519157650986499"/>
          <c:h val="0.7790343556598290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8.3333601133391055E-2"/>
                  <c:y val="4.5389156106837796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latin typeface="Cambria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так, є можливість спілкування</c:v>
                </c:pt>
                <c:pt idx="1">
                  <c:v>ні, вчитель не відповідає на запитання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0.97000000000000031</c:v>
                </c:pt>
                <c:pt idx="1">
                  <c:v>3.0000000000000002E-2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9352521437012093"/>
          <c:y val="0.60318767685943431"/>
          <c:w val="0.30125291404719956"/>
          <c:h val="0.39681232314056647"/>
        </c:manualLayout>
      </c:layout>
      <c:txPr>
        <a:bodyPr/>
        <a:lstStyle/>
        <a:p>
          <a:pPr>
            <a:defRPr sz="2000" b="1">
              <a:latin typeface="Cambria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5866350019878427E-2"/>
          <c:y val="2.8782341177777632E-2"/>
          <c:w val="0.87659165051449817"/>
          <c:h val="0.942435317644445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8.3333601133391055E-2"/>
                  <c:y val="4.5389156106837796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latin typeface="Cambria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так</c:v>
                </c:pt>
                <c:pt idx="1">
                  <c:v>ні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0.97000000000000031</c:v>
                </c:pt>
                <c:pt idx="1">
                  <c:v>3.0000000000000002E-2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86896921921439463"/>
          <c:y val="0.77696330309704154"/>
          <c:w val="8.4387662160586491E-2"/>
          <c:h val="0.15155056300933883"/>
        </c:manualLayout>
      </c:layout>
      <c:txPr>
        <a:bodyPr/>
        <a:lstStyle/>
        <a:p>
          <a:pPr>
            <a:defRPr sz="2000" b="1">
              <a:latin typeface="Cambria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BE99-40D6-4E7B-B35E-D9565D1C89BF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648FB-A367-4759-8658-D2B6B77B7E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BE99-40D6-4E7B-B35E-D9565D1C89BF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648FB-A367-4759-8658-D2B6B77B7E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BE99-40D6-4E7B-B35E-D9565D1C89BF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648FB-A367-4759-8658-D2B6B77B7E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BE99-40D6-4E7B-B35E-D9565D1C89BF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648FB-A367-4759-8658-D2B6B77B7E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BE99-40D6-4E7B-B35E-D9565D1C89BF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648FB-A367-4759-8658-D2B6B77B7E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BE99-40D6-4E7B-B35E-D9565D1C89BF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648FB-A367-4759-8658-D2B6B77B7E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BE99-40D6-4E7B-B35E-D9565D1C89BF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648FB-A367-4759-8658-D2B6B77B7E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BE99-40D6-4E7B-B35E-D9565D1C89BF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648FB-A367-4759-8658-D2B6B77B7E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BE99-40D6-4E7B-B35E-D9565D1C89BF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648FB-A367-4759-8658-D2B6B77B7E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BE99-40D6-4E7B-B35E-D9565D1C89BF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648FB-A367-4759-8658-D2B6B77B7E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3BE99-40D6-4E7B-B35E-D9565D1C89BF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648FB-A367-4759-8658-D2B6B77B7E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3BE99-40D6-4E7B-B35E-D9565D1C89BF}" type="datetimeFigureOut">
              <a:rPr lang="ru-RU" smtClean="0"/>
              <a:pPr/>
              <a:t>05.01.2021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648FB-A367-4759-8658-D2B6B77B7E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Шаблоны презентаций &quot;Разноцветные с уголком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87624" y="1700808"/>
            <a:ext cx="7354899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Організація</a:t>
            </a:r>
            <a:endParaRPr lang="ru-RU" sz="3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дистанційного</a:t>
            </a:r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навчання</a:t>
            </a:r>
          </a:p>
          <a:p>
            <a:pPr algn="ctr"/>
            <a:r>
              <a:rPr lang="uk-U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Миколаївській</a:t>
            </a:r>
          </a:p>
          <a:p>
            <a:pPr algn="ctr"/>
            <a:r>
              <a:rPr lang="uk-UA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ЗОШ-інтернаті</a:t>
            </a:r>
            <a:r>
              <a:rPr lang="uk-UA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І-ІІІ ступенів № 3</a:t>
            </a:r>
          </a:p>
          <a:p>
            <a:pPr algn="ctr"/>
            <a:r>
              <a:rPr lang="uk-U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умовах карантину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4869160"/>
            <a:ext cx="6984776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(за результатами </a:t>
            </a:r>
            <a:r>
              <a:rPr lang="ru-RU" sz="24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онлайн-анкетування</a:t>
            </a:r>
            <a:r>
              <a:rPr lang="ru-RU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4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батьків</a:t>
            </a:r>
            <a:r>
              <a:rPr lang="ru-RU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4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здобувачів</a:t>
            </a:r>
            <a:r>
              <a:rPr lang="ru-RU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4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освіти</a:t>
            </a:r>
            <a:r>
              <a:rPr lang="ru-RU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)</a:t>
            </a:r>
            <a:endParaRPr lang="ru-RU" sz="24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2" name="AutoShape 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4" name="AutoShape 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6" name="AutoShape 10" descr="Диаграмма ответов в Формах. Вопрос: 2. Чи повинна вчиться ваша дитина під час карантину?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8" name="AutoShape 1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0" name="AutoShape 1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2" name="AutoShape 1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4" name="AutoShape 1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56" name="Picture 20" descr="фон для презентации: 13 тыс изображений найдено в Яндекс.Картинках |  Шаблоны power point, Синий фон, Бесплатные шабл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323528" y="332656"/>
            <a:ext cx="72728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Як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ви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вважаєте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,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чи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потрібне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онлайн-спілкування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вчителів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і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учнів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?</a:t>
            </a: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179512" y="1412776"/>
          <a:ext cx="871296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2" name="AutoShape 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4" name="AutoShape 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6" name="AutoShape 10" descr="Диаграмма ответов в Формах. Вопрос: 2. Чи повинна вчиться ваша дитина під час карантину?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8" name="AutoShape 1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0" name="AutoShape 1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2" name="AutoShape 1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4" name="AutoShape 1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56" name="Picture 20" descr="фон для презентации: 13 тыс изображений найдено в Яндекс.Картинках |  Шаблоны power point, Синий фон, Бесплатные шабл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251520" y="332656"/>
            <a:ext cx="73448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Що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під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час навчання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є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найважчим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для ваших дітей?</a:t>
            </a: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251520" y="1340768"/>
          <a:ext cx="864096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2" name="AutoShape 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4" name="AutoShape 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6" name="AutoShape 10" descr="Диаграмма ответов в Формах. Вопрос: 2. Чи повинна вчиться ваша дитина під час карантину?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8" name="AutoShape 1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0" name="AutoShape 1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2" name="AutoShape 1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4" name="AutoShape 1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56" name="Picture 20" descr="фон для презентации: 13 тыс изображений найдено в Яндекс.Картинках |  Шаблоны power point, Синий фон, Бесплатные шабл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251520" y="332656"/>
            <a:ext cx="698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Яким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є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обсяг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домашнього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завдання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для дітей? </a:t>
            </a: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251520" y="1397000"/>
          <a:ext cx="8640960" cy="5056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2" name="AutoShape 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4" name="AutoShape 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6" name="AutoShape 10" descr="Диаграмма ответов в Формах. Вопрос: 2. Чи повинна вчиться ваша дитина під час карантину?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8" name="AutoShape 1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0" name="AutoShape 1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2" name="AutoShape 1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4" name="AutoShape 1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56" name="Picture 20" descr="фон для презентации: 13 тыс изображений найдено в Яндекс.Картинках |  Шаблоны power point, Синий фон, Бесплатные шабл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251520" y="404664"/>
            <a:ext cx="66477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Як проходить навчання ваших дітей?</a:t>
            </a: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179512" y="980728"/>
          <a:ext cx="871296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2" name="AutoShape 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4" name="AutoShape 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6" name="AutoShape 10" descr="Диаграмма ответов в Формах. Вопрос: 2. Чи повинна вчиться ваша дитина під час карантину?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8" name="AutoShape 1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0" name="AutoShape 1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2" name="AutoShape 1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4" name="AutoShape 1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56" name="Picture 20" descr="фон для презентации: 13 тыс изображений найдено в Яндекс.Картинках |  Шаблоны power point, Синий фон, Бесплатные шабл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428596" y="1285860"/>
            <a:ext cx="6500858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err="1">
                <a:latin typeface="Cambria" pitchFamily="18" charset="0"/>
              </a:rPr>
              <a:t>Забезпечити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їх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всім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необхідним</a:t>
            </a:r>
            <a:r>
              <a:rPr lang="ru-RU" dirty="0">
                <a:latin typeface="Cambria" pitchFamily="18" charset="0"/>
              </a:rPr>
              <a:t> для </a:t>
            </a:r>
            <a:r>
              <a:rPr lang="ru-RU" dirty="0" err="1">
                <a:latin typeface="Cambria" pitchFamily="18" charset="0"/>
              </a:rPr>
              <a:t>онлайн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навчання</a:t>
            </a:r>
            <a:endParaRPr lang="ru-RU" dirty="0" smtClean="0">
              <a:latin typeface="Cambr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dirty="0" smtClean="0">
                <a:latin typeface="Cambria" pitchFamily="18" charset="0"/>
              </a:rPr>
              <a:t>Зняти карантин </a:t>
            </a:r>
          </a:p>
          <a:p>
            <a:pPr>
              <a:buFont typeface="Wingdings" pitchFamily="2" charset="2"/>
              <a:buChar char="q"/>
            </a:pPr>
            <a:r>
              <a:rPr lang="uk-UA" dirty="0" smtClean="0">
                <a:latin typeface="Cambria" pitchFamily="18" charset="0"/>
              </a:rPr>
              <a:t>Ходити до школи </a:t>
            </a:r>
          </a:p>
          <a:p>
            <a:endParaRPr lang="ru-RU" dirty="0">
              <a:latin typeface="Cambria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67544" y="404664"/>
            <a:ext cx="74620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Що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необхідно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змінити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,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щоб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навчання ваших дітей стало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комфортнішим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?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357950" y="5429264"/>
            <a:ext cx="927113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dirty="0" smtClean="0">
                <a:latin typeface="Cambria" pitchFamily="18" charset="0"/>
              </a:rPr>
              <a:t>Нічого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928662" y="3357562"/>
            <a:ext cx="4572000" cy="230832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uk-UA" dirty="0" smtClean="0">
                <a:latin typeface="Cambria" pitchFamily="18" charset="0"/>
              </a:rPr>
              <a:t>Більше спілкуватися з дітьми</a:t>
            </a:r>
          </a:p>
          <a:p>
            <a:pPr>
              <a:buFont typeface="Wingdings" pitchFamily="2" charset="2"/>
              <a:buChar char="q"/>
            </a:pPr>
            <a:r>
              <a:rPr lang="uk-UA" dirty="0" smtClean="0">
                <a:latin typeface="Cambria" pitchFamily="18" charset="0"/>
              </a:rPr>
              <a:t>Налаштувати шкільний Інтернет</a:t>
            </a:r>
          </a:p>
          <a:p>
            <a:pPr>
              <a:buFont typeface="Wingdings" pitchFamily="2" charset="2"/>
              <a:buChar char="q"/>
            </a:pPr>
            <a:r>
              <a:rPr lang="uk-UA" dirty="0" smtClean="0">
                <a:latin typeface="Cambria" pitchFamily="18" charset="0"/>
              </a:rPr>
              <a:t>Присилати д/з батькам</a:t>
            </a:r>
          </a:p>
          <a:p>
            <a:pPr>
              <a:buFont typeface="Wingdings" pitchFamily="2" charset="2"/>
              <a:buChar char="q"/>
            </a:pPr>
            <a:r>
              <a:rPr lang="uk-UA" dirty="0" smtClean="0">
                <a:latin typeface="Cambria" pitchFamily="18" charset="0"/>
              </a:rPr>
              <a:t>Дуже велике навантаження, багато завдань</a:t>
            </a:r>
          </a:p>
          <a:p>
            <a:pPr>
              <a:buFont typeface="Wingdings" pitchFamily="2" charset="2"/>
              <a:buChar char="q"/>
            </a:pPr>
            <a:r>
              <a:rPr lang="uk-UA" dirty="0" smtClean="0">
                <a:latin typeface="Cambria" pitchFamily="18" charset="0"/>
              </a:rPr>
              <a:t>Індивідуальний підхід до дитини</a:t>
            </a:r>
          </a:p>
          <a:p>
            <a:pPr>
              <a:buFont typeface="Wingdings" pitchFamily="2" charset="2"/>
              <a:buChar char="q"/>
            </a:pPr>
            <a:r>
              <a:rPr lang="uk-UA" dirty="0" smtClean="0">
                <a:latin typeface="Cambria" pitchFamily="18" charset="0"/>
              </a:rPr>
              <a:t>Потрібно більше коригувати поведінку</a:t>
            </a:r>
          </a:p>
          <a:p>
            <a:pPr>
              <a:buFont typeface="Wingdings" pitchFamily="2" charset="2"/>
              <a:buChar char="q"/>
            </a:pPr>
            <a:r>
              <a:rPr lang="uk-UA" dirty="0" smtClean="0">
                <a:latin typeface="Cambria" pitchFamily="18" charset="0"/>
              </a:rPr>
              <a:t>Подачу матеріалу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072330" y="1571612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Cambria" pitchFamily="18" charset="0"/>
              </a:rPr>
              <a:t>7 </a:t>
            </a:r>
            <a:r>
              <a:rPr lang="ru-RU" b="1" dirty="0" err="1" smtClean="0">
                <a:latin typeface="Cambria" pitchFamily="18" charset="0"/>
              </a:rPr>
              <a:t>респондентів</a:t>
            </a:r>
            <a:endParaRPr lang="ru-RU" b="1" dirty="0" smtClean="0">
              <a:latin typeface="Cambria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71472" y="2714620"/>
            <a:ext cx="1359668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dirty="0" smtClean="0">
                <a:latin typeface="Cambria" pitchFamily="18" charset="0"/>
              </a:rPr>
              <a:t>Не хворіти </a:t>
            </a:r>
            <a:endParaRPr lang="uk-UA" b="1" dirty="0" smtClean="0">
              <a:latin typeface="Cambria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071670" y="2714620"/>
            <a:ext cx="18229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Cambria" pitchFamily="18" charset="0"/>
              </a:rPr>
              <a:t>4 </a:t>
            </a:r>
            <a:r>
              <a:rPr lang="ru-RU" b="1" dirty="0" err="1" smtClean="0">
                <a:latin typeface="Cambria" pitchFamily="18" charset="0"/>
              </a:rPr>
              <a:t>респонденти</a:t>
            </a:r>
            <a:endParaRPr lang="ru-RU" b="1" dirty="0" smtClean="0">
              <a:latin typeface="Cambria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929322" y="5929330"/>
            <a:ext cx="20136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Cambria" pitchFamily="18" charset="0"/>
              </a:rPr>
              <a:t>15 </a:t>
            </a:r>
            <a:r>
              <a:rPr lang="ru-RU" b="1" dirty="0" err="1" smtClean="0">
                <a:latin typeface="Cambria" pitchFamily="18" charset="0"/>
              </a:rPr>
              <a:t>респондентів</a:t>
            </a:r>
            <a:endParaRPr lang="ru-RU" b="1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2" name="AutoShape 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4" name="AutoShape 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6" name="AutoShape 10" descr="Диаграмма ответов в Формах. Вопрос: 2. Чи повинна вчиться ваша дитина під час карантину?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8" name="AutoShape 1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0" name="AutoShape 1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2" name="AutoShape 1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4" name="AutoShape 1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56" name="Picture 20" descr="фон для презентации: 13 тыс изображений найдено в Яндекс.Картинках |  Шаблоны power point, Синий фон, Бесплатные шабл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467544" y="404664"/>
            <a:ext cx="74620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Що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необхідно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змінити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,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щоб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навчання ваших дітей стало 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комфортнішим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?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7158" y="1357298"/>
            <a:ext cx="4572000" cy="14773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>
                <a:latin typeface="Cambria" pitchFamily="18" charset="0"/>
              </a:rPr>
              <a:t>Не </a:t>
            </a:r>
            <a:r>
              <a:rPr lang="ru-RU" dirty="0" err="1">
                <a:latin typeface="Cambria" pitchFamily="18" charset="0"/>
              </a:rPr>
              <a:t>вистачає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гаджетів</a:t>
            </a:r>
            <a:r>
              <a:rPr lang="ru-RU" dirty="0">
                <a:latin typeface="Cambria" pitchFamily="18" charset="0"/>
              </a:rPr>
              <a:t> на </a:t>
            </a:r>
            <a:r>
              <a:rPr lang="ru-RU" dirty="0" err="1">
                <a:latin typeface="Cambria" pitchFamily="18" charset="0"/>
              </a:rPr>
              <a:t>кожну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дитину</a:t>
            </a:r>
            <a:r>
              <a:rPr lang="ru-RU" dirty="0">
                <a:latin typeface="Cambria" pitchFamily="18" charset="0"/>
              </a:rPr>
              <a:t> та </a:t>
            </a:r>
            <a:r>
              <a:rPr lang="ru-RU" dirty="0" err="1">
                <a:latin typeface="Cambria" pitchFamily="18" charset="0"/>
              </a:rPr>
              <a:t>окремих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кімнат</a:t>
            </a:r>
            <a:r>
              <a:rPr lang="ru-RU" dirty="0">
                <a:latin typeface="Cambria" pitchFamily="18" charset="0"/>
              </a:rPr>
              <a:t> у </a:t>
            </a:r>
            <a:r>
              <a:rPr lang="ru-RU" dirty="0" err="1">
                <a:latin typeface="Cambria" pitchFamily="18" charset="0"/>
              </a:rPr>
              <a:t>квартирі</a:t>
            </a:r>
            <a:r>
              <a:rPr lang="ru-RU" dirty="0">
                <a:latin typeface="Cambria" pitchFamily="18" charset="0"/>
              </a:rPr>
              <a:t>. </a:t>
            </a:r>
            <a:r>
              <a:rPr lang="ru-RU" dirty="0" err="1">
                <a:latin typeface="Cambria" pitchFamily="18" charset="0"/>
              </a:rPr>
              <a:t>Діти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з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різних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класів</a:t>
            </a:r>
            <a:r>
              <a:rPr lang="ru-RU" dirty="0">
                <a:latin typeface="Cambria" pitchFamily="18" charset="0"/>
              </a:rPr>
              <a:t> не </a:t>
            </a:r>
            <a:r>
              <a:rPr lang="ru-RU" dirty="0" err="1">
                <a:latin typeface="Cambria" pitchFamily="18" charset="0"/>
              </a:rPr>
              <a:t>можуть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одночасно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навчатися</a:t>
            </a:r>
            <a:r>
              <a:rPr lang="ru-RU" dirty="0" smtClean="0">
                <a:latin typeface="Cambria" pitchFamily="18" charset="0"/>
              </a:rPr>
              <a:t>.</a:t>
            </a:r>
          </a:p>
          <a:p>
            <a:r>
              <a:rPr lang="uk-UA" dirty="0" err="1" smtClean="0">
                <a:latin typeface="Cambria" pitchFamily="18" charset="0"/>
              </a:rPr>
              <a:t>Покращитити</a:t>
            </a:r>
            <a:r>
              <a:rPr lang="uk-UA" dirty="0" smtClean="0">
                <a:latin typeface="Cambria" pitchFamily="18" charset="0"/>
              </a:rPr>
              <a:t> </a:t>
            </a:r>
            <a:r>
              <a:rPr lang="uk-UA" dirty="0" err="1" smtClean="0">
                <a:latin typeface="Cambria" pitchFamily="18" charset="0"/>
              </a:rPr>
              <a:t>інтернет</a:t>
            </a:r>
            <a:endParaRPr lang="uk-UA" dirty="0" smtClean="0">
              <a:latin typeface="Cambria" pitchFamily="18" charset="0"/>
            </a:endParaRPr>
          </a:p>
          <a:p>
            <a:endParaRPr lang="ru-RU" dirty="0">
              <a:latin typeface="Cambri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357686" y="2928934"/>
            <a:ext cx="4572000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dirty="0" err="1">
                <a:latin typeface="Cambria" pitchFamily="18" charset="0"/>
              </a:rPr>
              <a:t>Необхідно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більш</a:t>
            </a:r>
            <a:r>
              <a:rPr lang="ru-RU" dirty="0">
                <a:latin typeface="Cambria" pitchFamily="18" charset="0"/>
              </a:rPr>
              <a:t> детально </a:t>
            </a:r>
            <a:r>
              <a:rPr lang="ru-RU" dirty="0" err="1">
                <a:latin typeface="Cambria" pitchFamily="18" charset="0"/>
              </a:rPr>
              <a:t>пояснювати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дітям</a:t>
            </a:r>
            <a:r>
              <a:rPr lang="ru-RU" dirty="0">
                <a:latin typeface="Cambria" pitchFamily="18" charset="0"/>
              </a:rPr>
              <a:t> тему </a:t>
            </a:r>
            <a:r>
              <a:rPr lang="ru-RU" dirty="0" err="1">
                <a:latin typeface="Cambria" pitchFamily="18" charset="0"/>
              </a:rPr>
              <a:t>уроків</a:t>
            </a:r>
            <a:r>
              <a:rPr lang="ru-RU" dirty="0">
                <a:latin typeface="Cambria" pitchFamily="18" charset="0"/>
              </a:rPr>
              <a:t>, </a:t>
            </a:r>
            <a:r>
              <a:rPr lang="ru-RU" dirty="0" smtClean="0">
                <a:latin typeface="Cambria" pitchFamily="18" charset="0"/>
              </a:rPr>
              <a:t>тому </a:t>
            </a:r>
            <a:r>
              <a:rPr lang="ru-RU" dirty="0" err="1" smtClean="0">
                <a:latin typeface="Cambria" pitchFamily="18" charset="0"/>
              </a:rPr>
              <a:t>що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діти</a:t>
            </a:r>
            <a:r>
              <a:rPr lang="ru-RU" dirty="0">
                <a:latin typeface="Cambria" pitchFamily="18" charset="0"/>
              </a:rPr>
              <a:t> не </a:t>
            </a:r>
            <a:r>
              <a:rPr lang="ru-RU" dirty="0" err="1">
                <a:latin typeface="Cambria" pitchFamily="18" charset="0"/>
              </a:rPr>
              <a:t>завжди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їх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розуміють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і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не</a:t>
            </a:r>
            <a:r>
              <a:rPr lang="ru-RU" dirty="0" smtClean="0">
                <a:latin typeface="Cambria" pitchFamily="18" charset="0"/>
              </a:rPr>
              <a:t> в </a:t>
            </a:r>
            <a:r>
              <a:rPr lang="ru-RU" dirty="0" err="1" smtClean="0">
                <a:latin typeface="Cambria" pitchFamily="18" charset="0"/>
              </a:rPr>
              <a:t>змозі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виконати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д</a:t>
            </a:r>
            <a:r>
              <a:rPr lang="ru-RU" dirty="0" smtClean="0">
                <a:latin typeface="Cambria" pitchFamily="18" charset="0"/>
              </a:rPr>
              <a:t>/</a:t>
            </a:r>
            <a:r>
              <a:rPr lang="ru-RU" dirty="0" err="1" smtClean="0">
                <a:latin typeface="Cambria" pitchFamily="18" charset="0"/>
              </a:rPr>
              <a:t>з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14282" y="3500438"/>
            <a:ext cx="392909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>
                <a:latin typeface="Cambria" pitchFamily="18" charset="0"/>
              </a:rPr>
              <a:t>Діти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повинні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вчитися</a:t>
            </a:r>
            <a:r>
              <a:rPr lang="ru-RU" dirty="0" smtClean="0">
                <a:latin typeface="Cambria" pitchFamily="18" charset="0"/>
              </a:rPr>
              <a:t> у </a:t>
            </a:r>
            <a:r>
              <a:rPr lang="ru-RU" dirty="0" err="1" smtClean="0">
                <a:latin typeface="Cambria" pitchFamily="18" charset="0"/>
              </a:rPr>
              <a:t>школі</a:t>
            </a:r>
            <a:r>
              <a:rPr lang="ru-RU" dirty="0" smtClean="0">
                <a:latin typeface="Cambria" pitchFamily="18" charset="0"/>
              </a:rPr>
              <a:t>, тому </a:t>
            </a:r>
            <a:r>
              <a:rPr lang="ru-RU" dirty="0" err="1" smtClean="0">
                <a:latin typeface="Cambria" pitchFamily="18" charset="0"/>
              </a:rPr>
              <a:t>що</a:t>
            </a:r>
            <a:r>
              <a:rPr lang="ru-RU" dirty="0" smtClean="0">
                <a:latin typeface="Cambria" pitchFamily="18" charset="0"/>
              </a:rPr>
              <a:t> школа </a:t>
            </a:r>
            <a:r>
              <a:rPr lang="ru-RU" dirty="0" err="1" smtClean="0">
                <a:latin typeface="Cambria" pitchFamily="18" charset="0"/>
              </a:rPr>
              <a:t>дисциплінує</a:t>
            </a:r>
            <a:r>
              <a:rPr lang="ru-RU" dirty="0" smtClean="0">
                <a:latin typeface="Cambria" pitchFamily="18" charset="0"/>
              </a:rPr>
              <a:t> та </a:t>
            </a:r>
            <a:r>
              <a:rPr lang="ru-RU" dirty="0" err="1" smtClean="0">
                <a:latin typeface="Cambria" pitchFamily="18" charset="0"/>
              </a:rPr>
              <a:t>робить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їх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відповідальними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142976" y="4714884"/>
            <a:ext cx="7776864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 smtClean="0">
                <a:latin typeface="Cambria" pitchFamily="18" charset="0"/>
              </a:rPr>
              <a:t>Змушувати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дітей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самостійно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мислити</a:t>
            </a:r>
            <a:r>
              <a:rPr lang="ru-RU" dirty="0" smtClean="0">
                <a:latin typeface="Cambria" pitchFamily="18" charset="0"/>
              </a:rPr>
              <a:t>,  </a:t>
            </a:r>
            <a:r>
              <a:rPr lang="ru-RU" dirty="0">
                <a:latin typeface="Cambria" pitchFamily="18" charset="0"/>
              </a:rPr>
              <a:t>а не </a:t>
            </a:r>
            <a:r>
              <a:rPr lang="ru-RU" dirty="0" err="1" smtClean="0">
                <a:latin typeface="Cambria" pitchFamily="18" charset="0"/>
              </a:rPr>
              <a:t>вирішувати</a:t>
            </a:r>
            <a:r>
              <a:rPr lang="ru-RU" dirty="0" smtClean="0">
                <a:latin typeface="Cambria" pitchFamily="18" charset="0"/>
              </a:rPr>
              <a:t> за них </a:t>
            </a:r>
            <a:r>
              <a:rPr lang="ru-RU" dirty="0" err="1" smtClean="0">
                <a:latin typeface="Cambria" pitchFamily="18" charset="0"/>
              </a:rPr>
              <a:t>завдання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71472" y="5357826"/>
            <a:ext cx="8208912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>
                <a:latin typeface="Cambria" pitchFamily="18" charset="0"/>
              </a:rPr>
              <a:t>Обсяг</a:t>
            </a:r>
            <a:r>
              <a:rPr lang="ru-RU" dirty="0">
                <a:latin typeface="Cambria" pitchFamily="18" charset="0"/>
              </a:rPr>
              <a:t>, </a:t>
            </a:r>
            <a:r>
              <a:rPr lang="ru-RU" dirty="0" err="1">
                <a:latin typeface="Cambria" pitchFamily="18" charset="0"/>
              </a:rPr>
              <a:t>що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дається</a:t>
            </a:r>
            <a:r>
              <a:rPr lang="ru-RU" dirty="0">
                <a:latin typeface="Cambria" pitchFamily="18" charset="0"/>
              </a:rPr>
              <a:t> на </a:t>
            </a:r>
            <a:r>
              <a:rPr lang="ru-RU" dirty="0" err="1">
                <a:latin typeface="Cambria" pitchFamily="18" charset="0"/>
              </a:rPr>
              <a:t>самостійне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опрацювання</a:t>
            </a:r>
            <a:r>
              <a:rPr lang="ru-RU" dirty="0" smtClean="0">
                <a:latin typeface="Cambria" pitchFamily="18" charset="0"/>
              </a:rPr>
              <a:t>. </a:t>
            </a:r>
            <a:r>
              <a:rPr lang="ru-RU" dirty="0" err="1" smtClean="0">
                <a:latin typeface="Cambria" pitchFamily="18" charset="0"/>
              </a:rPr>
              <a:t>Використовувати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Вайбер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>
                <a:latin typeface="Cambria" pitchFamily="18" charset="0"/>
              </a:rPr>
              <a:t>, за </a:t>
            </a:r>
            <a:r>
              <a:rPr lang="ru-RU" dirty="0" err="1">
                <a:latin typeface="Cambria" pitchFamily="18" charset="0"/>
              </a:rPr>
              <a:t>можливістю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Скайп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або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Зум</a:t>
            </a:r>
            <a:r>
              <a:rPr lang="ru-RU" dirty="0">
                <a:latin typeface="Cambria" pitchFamily="18" charset="0"/>
              </a:rPr>
              <a:t>, </a:t>
            </a:r>
            <a:r>
              <a:rPr lang="ru-RU" dirty="0" err="1">
                <a:latin typeface="Cambria" pitchFamily="18" charset="0"/>
              </a:rPr>
              <a:t>скоротити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кількість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онлайн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уроків</a:t>
            </a:r>
            <a:r>
              <a:rPr lang="ru-RU" dirty="0">
                <a:latin typeface="Cambria" pitchFamily="18" charset="0"/>
              </a:rPr>
              <a:t> до </a:t>
            </a:r>
            <a:r>
              <a:rPr lang="ru-RU" dirty="0" smtClean="0">
                <a:latin typeface="Cambria" pitchFamily="18" charset="0"/>
              </a:rPr>
              <a:t>одного- </a:t>
            </a:r>
            <a:r>
              <a:rPr lang="ru-RU" dirty="0" err="1">
                <a:latin typeface="Cambria" pitchFamily="18" charset="0"/>
              </a:rPr>
              <a:t>двох</a:t>
            </a:r>
            <a:r>
              <a:rPr lang="ru-RU" dirty="0">
                <a:latin typeface="Cambria" pitchFamily="18" charset="0"/>
              </a:rPr>
              <a:t>, </a:t>
            </a:r>
            <a:r>
              <a:rPr lang="ru-RU" dirty="0" err="1">
                <a:latin typeface="Cambria" pitchFamily="18" charset="0"/>
              </a:rPr>
              <a:t>давати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посилання</a:t>
            </a:r>
            <a:r>
              <a:rPr lang="ru-RU" dirty="0">
                <a:latin typeface="Cambria" pitchFamily="18" charset="0"/>
              </a:rPr>
              <a:t> на </a:t>
            </a:r>
            <a:r>
              <a:rPr lang="ru-RU" dirty="0" err="1">
                <a:latin typeface="Cambria" pitchFamily="18" charset="0"/>
              </a:rPr>
              <a:t>відео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матеріали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інших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вчителів</a:t>
            </a:r>
            <a:r>
              <a:rPr lang="ru-RU" dirty="0">
                <a:latin typeface="Cambria" pitchFamily="18" charset="0"/>
              </a:rPr>
              <a:t> за </a:t>
            </a:r>
            <a:r>
              <a:rPr lang="ru-RU" dirty="0" err="1">
                <a:latin typeface="Cambria" pitchFamily="18" charset="0"/>
              </a:rPr>
              <a:t>аналогічними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smtClean="0">
                <a:latin typeface="Cambria" pitchFamily="18" charset="0"/>
              </a:rPr>
              <a:t>темами</a:t>
            </a:r>
            <a:endParaRPr lang="ru-RU" dirty="0">
              <a:latin typeface="Cambri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2" name="AutoShape 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4" name="AutoShape 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6" name="AutoShape 10" descr="Диаграмма ответов в Формах. Вопрос: 2. Чи повинна вчиться ваша дитина під час карантину?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8" name="AutoShape 1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0" name="AutoShape 1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2" name="AutoShape 1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4" name="AutoShape 1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56" name="Picture 20" descr="фон для презентации: 13 тыс изображений найдено в Яндекс.Картинках |  Шаблоны power point, Синий фон, Бесплатные шабл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683568" y="332656"/>
            <a:ext cx="71031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Про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що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б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ви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хотіли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запитати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адміністрацію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закладу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чи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педагогів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4282" y="1785926"/>
            <a:ext cx="6000792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>
                <a:latin typeface="Cambria" pitchFamily="18" charset="0"/>
              </a:rPr>
              <a:t>Як дітей забезпечувати приладдям для навчання?</a:t>
            </a:r>
          </a:p>
          <a:p>
            <a:r>
              <a:rPr lang="uk-UA" dirty="0" smtClean="0">
                <a:latin typeface="Cambria" pitchFamily="18" charset="0"/>
              </a:rPr>
              <a:t>Тяжко вчити після роботи</a:t>
            </a:r>
          </a:p>
          <a:p>
            <a:r>
              <a:rPr lang="uk-UA" dirty="0" smtClean="0">
                <a:latin typeface="Cambria" pitchFamily="18" charset="0"/>
              </a:rPr>
              <a:t>Як допомогти у навчанні?</a:t>
            </a:r>
          </a:p>
          <a:p>
            <a:r>
              <a:rPr lang="uk-UA" dirty="0" smtClean="0">
                <a:latin typeface="Cambria" pitchFamily="18" charset="0"/>
              </a:rPr>
              <a:t>Чи можна проводити уроки в різні зміни, а не тільки в першу? </a:t>
            </a:r>
          </a:p>
          <a:p>
            <a:r>
              <a:rPr lang="uk-UA" dirty="0" smtClean="0">
                <a:latin typeface="Cambria" pitchFamily="18" charset="0"/>
              </a:rPr>
              <a:t>Як можна засвоїти матеріал без підручників?</a:t>
            </a:r>
          </a:p>
          <a:p>
            <a:r>
              <a:rPr lang="uk-UA" dirty="0" smtClean="0">
                <a:latin typeface="Cambria" pitchFamily="18" charset="0"/>
              </a:rPr>
              <a:t>Як </a:t>
            </a:r>
            <a:r>
              <a:rPr lang="uk-UA" dirty="0" smtClean="0">
                <a:latin typeface="Cambria" pitchFamily="18" charset="0"/>
              </a:rPr>
              <a:t>буде проходити підготовка до ЗНО?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00100" y="5143512"/>
            <a:ext cx="7884368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>
                <a:latin typeface="Cambria" pitchFamily="18" charset="0"/>
              </a:rPr>
              <a:t>Я </a:t>
            </a:r>
            <a:r>
              <a:rPr lang="ru-RU" dirty="0" err="1">
                <a:latin typeface="Cambria" pitchFamily="18" charset="0"/>
              </a:rPr>
              <a:t>вважаю</a:t>
            </a:r>
            <a:r>
              <a:rPr lang="ru-RU" dirty="0">
                <a:latin typeface="Cambria" pitchFamily="18" charset="0"/>
              </a:rPr>
              <a:t>, </a:t>
            </a:r>
            <a:r>
              <a:rPr lang="ru-RU" dirty="0" err="1">
                <a:latin typeface="Cambria" pitchFamily="18" charset="0"/>
              </a:rPr>
              <a:t>що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вчителів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потрібно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гідно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преміювати</a:t>
            </a:r>
            <a:r>
              <a:rPr lang="ru-RU" dirty="0">
                <a:latin typeface="Cambria" pitchFamily="18" charset="0"/>
              </a:rPr>
              <a:t> , </a:t>
            </a:r>
            <a:r>
              <a:rPr lang="ru-RU" dirty="0" err="1">
                <a:latin typeface="Cambria" pitchFamily="18" charset="0"/>
              </a:rPr>
              <a:t>враховуючи</a:t>
            </a:r>
            <a:r>
              <a:rPr lang="ru-RU" dirty="0">
                <a:latin typeface="Cambria" pitchFamily="18" charset="0"/>
              </a:rPr>
              <a:t> , </a:t>
            </a:r>
            <a:r>
              <a:rPr lang="ru-RU" dirty="0" err="1">
                <a:latin typeface="Cambria" pitchFamily="18" charset="0"/>
              </a:rPr>
              <a:t>що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онлайн</a:t>
            </a:r>
            <a:r>
              <a:rPr lang="ru-RU" dirty="0">
                <a:latin typeface="Cambria" pitchFamily="18" charset="0"/>
              </a:rPr>
              <a:t> навчання </a:t>
            </a:r>
            <a:r>
              <a:rPr lang="ru-RU" dirty="0" err="1">
                <a:latin typeface="Cambria" pitchFamily="18" charset="0"/>
              </a:rPr>
              <a:t>потребує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від</a:t>
            </a:r>
            <a:r>
              <a:rPr lang="ru-RU" dirty="0">
                <a:latin typeface="Cambria" pitchFamily="18" charset="0"/>
              </a:rPr>
              <a:t> них </a:t>
            </a:r>
            <a:r>
              <a:rPr lang="ru-RU" dirty="0" err="1">
                <a:latin typeface="Cambria" pitchFamily="18" charset="0"/>
              </a:rPr>
              <a:t>більш</a:t>
            </a:r>
            <a:r>
              <a:rPr lang="ru-RU" dirty="0">
                <a:latin typeface="Cambria" pitchFamily="18" charset="0"/>
              </a:rPr>
              <a:t> детального </a:t>
            </a:r>
            <a:r>
              <a:rPr lang="ru-RU" dirty="0" err="1">
                <a:latin typeface="Cambria" pitchFamily="18" charset="0"/>
              </a:rPr>
              <a:t>опрацювання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уроків</a:t>
            </a:r>
            <a:r>
              <a:rPr lang="ru-RU" dirty="0">
                <a:latin typeface="Cambria" pitchFamily="18" charset="0"/>
              </a:rPr>
              <a:t>, </a:t>
            </a:r>
            <a:r>
              <a:rPr lang="ru-RU" dirty="0" err="1">
                <a:latin typeface="Cambria" pitchFamily="18" charset="0"/>
              </a:rPr>
              <a:t>використання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незвичного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обладнання</a:t>
            </a:r>
            <a:r>
              <a:rPr lang="ru-RU" dirty="0">
                <a:latin typeface="Cambria" pitchFamily="18" charset="0"/>
              </a:rPr>
              <a:t> та </a:t>
            </a:r>
            <a:r>
              <a:rPr lang="ru-RU" dirty="0" err="1">
                <a:latin typeface="Cambria" pitchFamily="18" charset="0"/>
              </a:rPr>
              <a:t>матеріалів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00034" y="4214818"/>
            <a:ext cx="7992888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err="1">
                <a:latin typeface="Cambria" pitchFamily="18" charset="0"/>
              </a:rPr>
              <a:t>Яким</a:t>
            </a:r>
            <a:r>
              <a:rPr lang="ru-RU" dirty="0">
                <a:latin typeface="Cambria" pitchFamily="18" charset="0"/>
              </a:rPr>
              <a:t> чином треба </a:t>
            </a:r>
            <a:r>
              <a:rPr lang="ru-RU" dirty="0" err="1">
                <a:latin typeface="Cambria" pitchFamily="18" charset="0"/>
              </a:rPr>
              <a:t>організувати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дитину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вдома</a:t>
            </a:r>
            <a:r>
              <a:rPr lang="ru-RU" dirty="0">
                <a:latin typeface="Cambria" pitchFamily="18" charset="0"/>
              </a:rPr>
              <a:t> ,</a:t>
            </a:r>
            <a:r>
              <a:rPr lang="ru-RU" dirty="0" err="1">
                <a:latin typeface="Cambria" pitchFamily="18" charset="0"/>
              </a:rPr>
              <a:t>щоб</a:t>
            </a:r>
            <a:r>
              <a:rPr lang="ru-RU" dirty="0">
                <a:latin typeface="Cambria" pitchFamily="18" charset="0"/>
              </a:rPr>
              <a:t> вона мала </a:t>
            </a:r>
            <a:r>
              <a:rPr lang="ru-RU" dirty="0" err="1">
                <a:latin typeface="Cambria" pitchFamily="18" charset="0"/>
              </a:rPr>
              <a:t>бажання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навчатися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дистанційно</a:t>
            </a:r>
            <a:r>
              <a:rPr lang="ru-RU" dirty="0" smtClean="0">
                <a:latin typeface="Cambria" pitchFamily="18" charset="0"/>
              </a:rPr>
              <a:t>?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571736" y="6357958"/>
            <a:ext cx="875817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dirty="0" smtClean="0">
                <a:latin typeface="Cambria" pitchFamily="18" charset="0"/>
              </a:rPr>
              <a:t>Нічого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643306" y="6357958"/>
            <a:ext cx="20136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Cambria" pitchFamily="18" charset="0"/>
              </a:rPr>
              <a:t>35 </a:t>
            </a:r>
            <a:r>
              <a:rPr lang="ru-RU" b="1" dirty="0" err="1" smtClean="0">
                <a:latin typeface="Cambria" pitchFamily="18" charset="0"/>
              </a:rPr>
              <a:t>респондентів</a:t>
            </a:r>
            <a:endParaRPr lang="ru-RU" b="1" dirty="0" smtClean="0">
              <a:latin typeface="Cambr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29190" y="1285860"/>
            <a:ext cx="3772636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dirty="0" smtClean="0">
                <a:latin typeface="Cambria" pitchFamily="18" charset="0"/>
              </a:rPr>
              <a:t>Нічого, вони нічого не вирішують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715140" y="1714488"/>
            <a:ext cx="18774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Cambria" pitchFamily="18" charset="0"/>
              </a:rPr>
              <a:t>5 </a:t>
            </a:r>
            <a:r>
              <a:rPr lang="ru-RU" b="1" dirty="0" err="1" smtClean="0">
                <a:latin typeface="Cambria" pitchFamily="18" charset="0"/>
              </a:rPr>
              <a:t>респондентів</a:t>
            </a:r>
            <a:endParaRPr lang="ru-RU" b="1" dirty="0" smtClean="0">
              <a:latin typeface="Cambri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2" name="AutoShape 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4" name="AutoShape 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6" name="AutoShape 10" descr="Диаграмма ответов в Формах. Вопрос: 2. Чи повинна вчиться ваша дитина під час карантину?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8" name="AutoShape 1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0" name="AutoShape 1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2" name="AutoShape 1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4" name="AutoShape 1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56" name="Picture 20" descr="фон для презентации: 13 тыс изображений найдено в Яндекс.Картинках |  Шаблоны power point, Синий фон, Бесплатные шабл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428596" y="1285860"/>
            <a:ext cx="3443635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uk-UA" dirty="0" smtClean="0">
                <a:latin typeface="Cambria" pitchFamily="18" charset="0"/>
              </a:rPr>
              <a:t>Хочу, щоб діти вчилися у школі</a:t>
            </a:r>
          </a:p>
          <a:p>
            <a:r>
              <a:rPr lang="uk-UA" dirty="0" smtClean="0">
                <a:latin typeface="Cambria" pitchFamily="18" charset="0"/>
              </a:rPr>
              <a:t>Про оцінки, рівень знань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071934" y="1785926"/>
            <a:ext cx="4572000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dirty="0" err="1" smtClean="0">
                <a:latin typeface="Cambria" pitchFamily="18" charset="0"/>
              </a:rPr>
              <a:t>Хотілось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би</a:t>
            </a:r>
            <a:r>
              <a:rPr lang="ru-RU" dirty="0" smtClean="0">
                <a:latin typeface="Cambria" pitchFamily="18" charset="0"/>
              </a:rPr>
              <a:t>, </a:t>
            </a:r>
            <a:r>
              <a:rPr lang="ru-RU" dirty="0" err="1" smtClean="0">
                <a:latin typeface="Cambria" pitchFamily="18" charset="0"/>
              </a:rPr>
              <a:t>щоб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адміністрація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посприяла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забезпеченню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безпершкодного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спілкування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учня</a:t>
            </a:r>
            <a:r>
              <a:rPr lang="ru-RU" dirty="0" smtClean="0">
                <a:latin typeface="Cambria" pitchFamily="18" charset="0"/>
              </a:rPr>
              <a:t> та учителя (проблема </a:t>
            </a:r>
            <a:r>
              <a:rPr lang="ru-RU" dirty="0" err="1" smtClean="0">
                <a:latin typeface="Cambria" pitchFamily="18" charset="0"/>
              </a:rPr>
              <a:t>з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Інтернетом</a:t>
            </a:r>
            <a:r>
              <a:rPr lang="ru-RU" dirty="0" smtClean="0">
                <a:latin typeface="Cambria" pitchFamily="18" charset="0"/>
              </a:rPr>
              <a:t>)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00034" y="3214686"/>
            <a:ext cx="4171591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>
                <a:latin typeface="Cambria" pitchFamily="18" charset="0"/>
              </a:rPr>
              <a:t>Яка форма </a:t>
            </a:r>
            <a:r>
              <a:rPr lang="ru-RU" dirty="0" err="1">
                <a:latin typeface="Cambria" pitchFamily="18" charset="0"/>
              </a:rPr>
              <a:t>навчання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подобається</a:t>
            </a:r>
            <a:r>
              <a:rPr lang="ru-RU" dirty="0" smtClean="0">
                <a:latin typeface="Cambria" pitchFamily="18" charset="0"/>
              </a:rPr>
              <a:t>?</a:t>
            </a:r>
          </a:p>
          <a:p>
            <a:r>
              <a:rPr lang="uk-UA" dirty="0" smtClean="0">
                <a:latin typeface="Cambria" pitchFamily="18" charset="0"/>
              </a:rPr>
              <a:t>Як наверстати пропущений матеріал?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000232" y="4429132"/>
            <a:ext cx="5904656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err="1">
                <a:latin typeface="Cambria" pitchFamily="18" charset="0"/>
              </a:rPr>
              <a:t>Дуже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багато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завдань</a:t>
            </a:r>
            <a:r>
              <a:rPr lang="ru-RU" dirty="0" smtClean="0">
                <a:latin typeface="Cambria" pitchFamily="18" charset="0"/>
              </a:rPr>
              <a:t>, в </a:t>
            </a:r>
            <a:r>
              <a:rPr lang="ru-RU" dirty="0" err="1">
                <a:latin typeface="Cambria" pitchFamily="18" charset="0"/>
              </a:rPr>
              <a:t>школі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набагато</a:t>
            </a:r>
            <a:r>
              <a:rPr lang="ru-RU" dirty="0">
                <a:latin typeface="Cambria" pitchFamily="18" charset="0"/>
              </a:rPr>
              <a:t> меньше</a:t>
            </a:r>
            <a:r>
              <a:rPr lang="ru-RU" dirty="0" smtClean="0">
                <a:latin typeface="Cambria" pitchFamily="18" charset="0"/>
              </a:rPr>
              <a:t>, </a:t>
            </a:r>
            <a:r>
              <a:rPr lang="ru-RU" dirty="0" err="1" smtClean="0">
                <a:latin typeface="Cambria" pitchFamily="18" charset="0"/>
              </a:rPr>
              <a:t>дуже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велике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навантаження</a:t>
            </a:r>
            <a:r>
              <a:rPr lang="ru-RU" dirty="0" smtClean="0">
                <a:latin typeface="Cambria" pitchFamily="18" charset="0"/>
              </a:rPr>
              <a:t>, </a:t>
            </a:r>
            <a:r>
              <a:rPr lang="ru-RU" dirty="0" err="1" smtClean="0">
                <a:latin typeface="Cambria" pitchFamily="18" charset="0"/>
              </a:rPr>
              <a:t>дитина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з</a:t>
            </a:r>
            <a:r>
              <a:rPr lang="ru-RU" dirty="0">
                <a:latin typeface="Cambria" pitchFamily="18" charset="0"/>
              </a:rPr>
              <a:t> самого ранку до </a:t>
            </a:r>
            <a:r>
              <a:rPr lang="ru-RU" dirty="0" err="1">
                <a:latin typeface="Cambria" pitchFamily="18" charset="0"/>
              </a:rPr>
              <a:t>пізнього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вечора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сидить</a:t>
            </a:r>
            <a:r>
              <a:rPr lang="ru-RU" dirty="0">
                <a:latin typeface="Cambria" pitchFamily="18" charset="0"/>
              </a:rPr>
              <a:t> за </a:t>
            </a:r>
            <a:r>
              <a:rPr lang="ru-RU" dirty="0" err="1">
                <a:latin typeface="Cambria" pitchFamily="18" charset="0"/>
              </a:rPr>
              <a:t>комп'ютером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кожен</a:t>
            </a:r>
            <a:r>
              <a:rPr lang="ru-RU" dirty="0">
                <a:latin typeface="Cambria" pitchFamily="18" charset="0"/>
              </a:rPr>
              <a:t> день</a:t>
            </a:r>
            <a:r>
              <a:rPr lang="ru-RU" dirty="0" smtClean="0">
                <a:latin typeface="Cambria" pitchFamily="18" charset="0"/>
              </a:rPr>
              <a:t>, </a:t>
            </a:r>
            <a:r>
              <a:rPr lang="ru-RU" dirty="0" err="1" smtClean="0">
                <a:latin typeface="Cambria" pitchFamily="18" charset="0"/>
              </a:rPr>
              <a:t>потім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скаржется</a:t>
            </a:r>
            <a:r>
              <a:rPr lang="ru-RU" dirty="0">
                <a:latin typeface="Cambria" pitchFamily="18" charset="0"/>
              </a:rPr>
              <a:t> на </a:t>
            </a:r>
            <a:r>
              <a:rPr lang="ru-RU" dirty="0" err="1">
                <a:latin typeface="Cambria" pitchFamily="18" charset="0"/>
              </a:rPr>
              <a:t>головний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біль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>
                <a:latin typeface="Cambria" pitchFamily="18" charset="0"/>
              </a:rPr>
              <a:t>і</a:t>
            </a:r>
            <a:r>
              <a:rPr lang="ru-RU" dirty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що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дуже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печуть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очі</a:t>
            </a:r>
            <a:r>
              <a:rPr lang="ru-RU" dirty="0" smtClean="0">
                <a:latin typeface="Cambria" pitchFamily="18" charset="0"/>
              </a:rPr>
              <a:t>!!! Мене </a:t>
            </a:r>
            <a:r>
              <a:rPr lang="ru-RU" dirty="0" err="1">
                <a:latin typeface="Cambria" pitchFamily="18" charset="0"/>
              </a:rPr>
              <a:t>це</a:t>
            </a:r>
            <a:r>
              <a:rPr lang="ru-RU" dirty="0">
                <a:latin typeface="Cambria" pitchFamily="18" charset="0"/>
              </a:rPr>
              <a:t> не </a:t>
            </a:r>
            <a:r>
              <a:rPr lang="ru-RU" dirty="0" err="1">
                <a:latin typeface="Cambria" pitchFamily="18" charset="0"/>
              </a:rPr>
              <a:t>влаштовує</a:t>
            </a:r>
            <a:r>
              <a:rPr lang="ru-RU" dirty="0" smtClean="0">
                <a:latin typeface="Cambria" pitchFamily="18" charset="0"/>
              </a:rPr>
              <a:t>, через </a:t>
            </a:r>
            <a:r>
              <a:rPr lang="ru-RU" dirty="0" err="1">
                <a:latin typeface="Cambria" pitchFamily="18" charset="0"/>
              </a:rPr>
              <a:t>це</a:t>
            </a:r>
            <a:r>
              <a:rPr lang="ru-RU" dirty="0">
                <a:latin typeface="Cambria" pitchFamily="18" charset="0"/>
              </a:rPr>
              <a:t> навчання </a:t>
            </a:r>
            <a:r>
              <a:rPr lang="ru-RU" dirty="0" err="1">
                <a:latin typeface="Cambria" pitchFamily="18" charset="0"/>
              </a:rPr>
              <a:t>дитина</a:t>
            </a:r>
            <a:r>
              <a:rPr lang="ru-RU" dirty="0">
                <a:latin typeface="Cambria" pitchFamily="18" charset="0"/>
              </a:rPr>
              <a:t> губить </a:t>
            </a:r>
            <a:r>
              <a:rPr lang="ru-RU" dirty="0" err="1">
                <a:latin typeface="Cambria" pitchFamily="18" charset="0"/>
              </a:rPr>
              <a:t>здоров'я</a:t>
            </a:r>
            <a:r>
              <a:rPr lang="ru-RU" dirty="0">
                <a:latin typeface="Cambria" pitchFamily="18" charset="0"/>
              </a:rPr>
              <a:t>!!!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83568" y="332656"/>
            <a:ext cx="71031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Про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що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б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ви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хотіли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запитати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адміністрацію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закладу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чи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педагогів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?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Шаблоны презентаций &quot;Разноцветные с уголком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54820" y="476672"/>
            <a:ext cx="7354899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Організація</a:t>
            </a:r>
            <a:endParaRPr lang="ru-RU" sz="3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дистанційного</a:t>
            </a:r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навчання</a:t>
            </a:r>
          </a:p>
          <a:p>
            <a:pPr algn="ctr"/>
            <a:r>
              <a:rPr lang="uk-U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Миколаївській</a:t>
            </a:r>
          </a:p>
          <a:p>
            <a:pPr algn="ctr"/>
            <a:r>
              <a:rPr lang="uk-UA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ЗОШ-інтернаті</a:t>
            </a:r>
            <a:r>
              <a:rPr lang="uk-UA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І-ІІІ ступенів № 3</a:t>
            </a:r>
          </a:p>
          <a:p>
            <a:pPr algn="ctr"/>
            <a:r>
              <a:rPr lang="uk-U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умовах карантину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4509120"/>
            <a:ext cx="6984776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(за результатами </a:t>
            </a:r>
            <a:r>
              <a:rPr lang="ru-RU" sz="24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онлайн-анкетування</a:t>
            </a:r>
            <a:r>
              <a:rPr lang="ru-RU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  </a:t>
            </a:r>
            <a:r>
              <a:rPr lang="ru-RU" sz="24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педагогів</a:t>
            </a:r>
            <a:r>
              <a:rPr lang="ru-RU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 закладу)</a:t>
            </a:r>
            <a:endParaRPr lang="ru-RU" sz="24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Спокойный однотонный фон для презентации - 47 фото для презентаций и  картинок на рабочий сто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graphicFrame>
        <p:nvGraphicFramePr>
          <p:cNvPr id="3" name="Диаграмма 2"/>
          <p:cNvGraphicFramePr/>
          <p:nvPr/>
        </p:nvGraphicFramePr>
        <p:xfrm>
          <a:off x="179512" y="260648"/>
          <a:ext cx="878497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187624" y="5903893"/>
            <a:ext cx="665643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Які</a:t>
            </a:r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інструменти</a:t>
            </a:r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ви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користовуєте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для</a:t>
            </a:r>
          </a:p>
          <a:p>
            <a:pPr algn="ctr"/>
            <a:r>
              <a:rPr lang="uk-UA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о</a:t>
            </a:r>
            <a:r>
              <a:rPr lang="uk-UA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рганізації дистанційного навчання?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2" name="AutoShape 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4" name="AutoShape 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6" name="AutoShape 10" descr="Диаграмма ответов в Формах. Вопрос: 2. Чи повинна вчиться ваша дитина під час карантину?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8" name="AutoShape 1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0" name="AutoShape 1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2" name="AutoShape 1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4" name="AutoShape 1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56" name="Picture 20" descr="фон для презентации: 13 тыс изображений найдено в Яндекс.Картинках |  Шаблоны power point, Синий фон, Бесплатные шабл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12" name="Диаграмма 11"/>
          <p:cNvGraphicFramePr/>
          <p:nvPr/>
        </p:nvGraphicFramePr>
        <p:xfrm>
          <a:off x="323528" y="764704"/>
          <a:ext cx="842493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Спокойный однотонный фон для презентации - 47 фото для презентаций и  картинок на рабочий сто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5733256"/>
            <a:ext cx="8216608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Що найскладніше у процесі реалізації</a:t>
            </a:r>
          </a:p>
          <a:p>
            <a:pPr algn="ctr"/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дистанційного навчання в умовах карантину</a:t>
            </a:r>
            <a:r>
              <a:rPr lang="uk-UA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?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79512" y="188640"/>
          <a:ext cx="878497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Спокойный однотонный фон для презентации - 47 фото для презентаций и  картинок на рабочий сто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45940" y="5733256"/>
            <a:ext cx="845981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Що треба вдосконалити для підвищення якості</a:t>
            </a:r>
          </a:p>
          <a:p>
            <a:pPr algn="ctr"/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дистанційного навчання учнів</a:t>
            </a:r>
            <a:r>
              <a:rPr lang="uk-UA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?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51520" y="260648"/>
          <a:ext cx="864096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Спокойный однотонный фон для презентации - 47 фото для презентаций и  картинок на рабочий сто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998" y="5733256"/>
            <a:ext cx="914571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Ваш зворотній </a:t>
            </a:r>
            <a:r>
              <a:rPr lang="uk-UA" sz="28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зв</a:t>
            </a:r>
            <a:r>
              <a:rPr lang="en-US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’</a:t>
            </a:r>
            <a:r>
              <a:rPr lang="uk-UA" sz="28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язок</a:t>
            </a:r>
            <a:r>
              <a:rPr lang="uk-UA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 з батьками щодо організації</a:t>
            </a:r>
          </a:p>
          <a:p>
            <a:pPr algn="ctr"/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дистанційного навчання…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79512" y="260648"/>
          <a:ext cx="878497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Спокойный однотонный фон для презентации - 47 фото для презентаций и  картинок на рабочий сто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-4821" y="5733256"/>
            <a:ext cx="916135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Час, який Ви витрачаєте на підготовку до </a:t>
            </a:r>
          </a:p>
          <a:p>
            <a:pPr algn="ctr"/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п</a:t>
            </a:r>
            <a:r>
              <a:rPr lang="uk-UA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роведення </a:t>
            </a:r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навчальних занять під час карантину…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79512" y="188640"/>
          <a:ext cx="871296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Спокойный однотонный фон для презентации - 47 фото для презентаций и  картинок на рабочий сто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85786" y="285728"/>
            <a:ext cx="587346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Від чого залежить ефективність </a:t>
            </a:r>
          </a:p>
          <a:p>
            <a:pPr algn="ctr"/>
            <a:r>
              <a:rPr lang="uk-UA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дистанційного навчання?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1643050"/>
            <a:ext cx="831872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uk-UA" sz="2000" dirty="0" smtClean="0">
                <a:latin typeface="Cambria" pitchFamily="18" charset="0"/>
              </a:rPr>
              <a:t>Зацікавленість усіх учасників ОП                                                                      6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uk-UA" sz="2000" dirty="0" smtClean="0">
                <a:latin typeface="Cambria" pitchFamily="18" charset="0"/>
              </a:rPr>
              <a:t>Мотивація до навчання					           6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uk-UA" sz="2000" dirty="0" smtClean="0">
                <a:latin typeface="Cambria" pitchFamily="18" charset="0"/>
              </a:rPr>
              <a:t>Ставлення батьків до навчання				           3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uk-UA" sz="2000" dirty="0" smtClean="0">
                <a:latin typeface="Cambria" pitchFamily="18" charset="0"/>
              </a:rPr>
              <a:t>Вміння учителя застосовувати технології </a:t>
            </a:r>
            <a:r>
              <a:rPr lang="uk-UA" sz="2000" dirty="0" err="1" smtClean="0">
                <a:latin typeface="Cambria" pitchFamily="18" charset="0"/>
              </a:rPr>
              <a:t>ДН</a:t>
            </a:r>
            <a:r>
              <a:rPr lang="uk-UA" sz="2000" dirty="0" smtClean="0">
                <a:latin typeface="Cambria" pitchFamily="18" charset="0"/>
              </a:rPr>
              <a:t> та технічне забезпечення обох сторін                                                                                         3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uk-UA" sz="2000" dirty="0" smtClean="0">
                <a:latin typeface="Cambria" pitchFamily="18" charset="0"/>
              </a:rPr>
              <a:t>Командна робота педагогів                                                                                 2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uk-UA" sz="2000" dirty="0" smtClean="0">
                <a:latin typeface="Cambria" pitchFamily="18" charset="0"/>
              </a:rPr>
              <a:t>Більш серйозне ставлення до навчання, відповідальності учнів       2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uk-UA" sz="2000" dirty="0" smtClean="0">
                <a:latin typeface="Cambria" pitchFamily="18" charset="0"/>
              </a:rPr>
              <a:t>Готовність держави підтримувати освіту                                                     1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uk-UA" sz="2000" dirty="0" smtClean="0">
                <a:latin typeface="Cambria" pitchFamily="18" charset="0"/>
              </a:rPr>
              <a:t>Взаємодопомога батьків                                                                                       1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uk-UA" sz="2000" dirty="0" smtClean="0">
                <a:latin typeface="Cambria" pitchFamily="18" charset="0"/>
              </a:rPr>
              <a:t>Навчання в школі, а не вдома                                                                             1</a:t>
            </a:r>
            <a:endParaRPr lang="ru-RU" sz="2000" dirty="0">
              <a:latin typeface="Cambri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Спокойный однотонный фон для презентации - 47 фото для презентаций и  картинок на рабочий сто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857488" y="214290"/>
            <a:ext cx="473879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Що треба поліпшити у процесі</a:t>
            </a:r>
          </a:p>
          <a:p>
            <a:pPr algn="ctr"/>
            <a:r>
              <a:rPr lang="uk-UA" sz="2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дистанційного навчання?</a:t>
            </a:r>
            <a:endParaRPr lang="ru-RU" sz="2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948690"/>
            <a:ext cx="766951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uk-UA" b="1" dirty="0" smtClean="0">
                <a:latin typeface="Cambria" pitchFamily="18" charset="0"/>
              </a:rPr>
              <a:t>Інформаційно-комунікаційна компетентність педагогів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uk-UA" b="1" dirty="0" smtClean="0">
                <a:latin typeface="Cambria" pitchFamily="18" charset="0"/>
              </a:rPr>
              <a:t>Технічна сторона </a:t>
            </a:r>
            <a:r>
              <a:rPr lang="uk-UA" b="1" dirty="0" err="1" smtClean="0">
                <a:latin typeface="Cambria" pitchFamily="18" charset="0"/>
              </a:rPr>
              <a:t>ДН</a:t>
            </a:r>
            <a:r>
              <a:rPr lang="uk-UA" b="1" dirty="0" smtClean="0">
                <a:latin typeface="Cambria" pitchFamily="18" charset="0"/>
              </a:rPr>
              <a:t>, якість </a:t>
            </a:r>
            <a:r>
              <a:rPr lang="uk-UA" b="1" dirty="0" err="1" smtClean="0">
                <a:latin typeface="Cambria" pitchFamily="18" charset="0"/>
              </a:rPr>
              <a:t>Інтернет-мережі</a:t>
            </a:r>
            <a:endParaRPr lang="uk-UA" b="1" dirty="0" smtClean="0">
              <a:latin typeface="Cambri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uk-UA" b="1" dirty="0" smtClean="0">
                <a:latin typeface="Cambria" pitchFamily="18" charset="0"/>
              </a:rPr>
              <a:t>Співпраця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uk-UA" b="1" dirty="0" smtClean="0">
                <a:latin typeface="Cambria" pitchFamily="18" charset="0"/>
              </a:rPr>
              <a:t>Зменшення навантаження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uk-UA" b="1" dirty="0" smtClean="0">
                <a:latin typeface="Cambria" pitchFamily="18" charset="0"/>
              </a:rPr>
              <a:t>Використання ігрової діяльності для зацікавлення учнів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uk-UA" b="1" dirty="0" smtClean="0">
                <a:latin typeface="Cambria" pitchFamily="18" charset="0"/>
              </a:rPr>
              <a:t>Бажання вчитися та працювати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uk-UA" b="1" dirty="0" smtClean="0">
                <a:latin typeface="Cambria" pitchFamily="18" charset="0"/>
              </a:rPr>
              <a:t>Забезпечення учнів відповідними технічними засобами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uk-UA" b="1" dirty="0" smtClean="0">
                <a:latin typeface="Cambria" pitchFamily="18" charset="0"/>
              </a:rPr>
              <a:t>Не всі педагоги виходять на зв’язок із учнями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uk-UA" b="1" dirty="0" smtClean="0">
                <a:latin typeface="Cambria" pitchFamily="18" charset="0"/>
              </a:rPr>
              <a:t>Графік синхронної та асинхронної діяльності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uk-UA" b="1" dirty="0" smtClean="0">
                <a:latin typeface="Cambria" pitchFamily="18" charset="0"/>
              </a:rPr>
              <a:t>Все, бо триває процес становлення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uk-UA" b="1" dirty="0" smtClean="0">
                <a:latin typeface="Cambria" pitchFamily="18" charset="0"/>
              </a:rPr>
              <a:t>Удосконалення методики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uk-UA" b="1" dirty="0" smtClean="0">
                <a:latin typeface="Cambria" pitchFamily="18" charset="0"/>
              </a:rPr>
              <a:t>Психологічно готувати дітей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uk-UA" b="1" dirty="0" smtClean="0">
                <a:latin typeface="Cambria" pitchFamily="18" charset="0"/>
              </a:rPr>
              <a:t>Просвітницька робота з батьками щодо організації </a:t>
            </a:r>
            <a:r>
              <a:rPr lang="uk-UA" b="1" dirty="0" err="1" smtClean="0">
                <a:latin typeface="Cambria" pitchFamily="18" charset="0"/>
              </a:rPr>
              <a:t>ДН</a:t>
            </a:r>
            <a:endParaRPr lang="uk-UA" b="1" dirty="0" smtClean="0">
              <a:latin typeface="Cambria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uk-UA" b="1" dirty="0" smtClean="0">
                <a:latin typeface="Cambria" pitchFamily="18" charset="0"/>
              </a:rPr>
              <a:t>Контроль батьків</a:t>
            </a:r>
            <a:endParaRPr lang="ru-RU" b="1" dirty="0">
              <a:latin typeface="Cambri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Шаблоны презентаций &quot;Разноцветные с уголком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154820" y="476672"/>
            <a:ext cx="7354899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Організація</a:t>
            </a:r>
            <a:endParaRPr lang="ru-RU" sz="3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  <a:p>
            <a:pPr algn="ctr"/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дистанційного</a:t>
            </a:r>
            <a:r>
              <a:rPr lang="ru-RU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навчання</a:t>
            </a:r>
          </a:p>
          <a:p>
            <a:pPr algn="ctr"/>
            <a:r>
              <a:rPr lang="uk-U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Миколаївській</a:t>
            </a:r>
          </a:p>
          <a:p>
            <a:pPr algn="ctr"/>
            <a:r>
              <a:rPr lang="uk-UA" sz="3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ЗОШ-інтернаті</a:t>
            </a:r>
            <a:r>
              <a:rPr lang="uk-UA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І-ІІІ ступенів № 3</a:t>
            </a:r>
          </a:p>
          <a:p>
            <a:pPr algn="ctr"/>
            <a:r>
              <a:rPr lang="uk-U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умовах карантину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4509120"/>
            <a:ext cx="6984776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(за результатами </a:t>
            </a:r>
            <a:r>
              <a:rPr lang="ru-RU" sz="24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онлайн-анкетування</a:t>
            </a:r>
            <a:r>
              <a:rPr lang="ru-RU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  </a:t>
            </a:r>
            <a:endParaRPr lang="ru-RU" sz="24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  <a:p>
            <a:pPr algn="ctr"/>
            <a:r>
              <a:rPr lang="ru-RU" sz="2400" b="1" spc="50" dirty="0" err="1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з</a:t>
            </a:r>
            <a:r>
              <a:rPr lang="ru-RU" sz="24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добувачів</a:t>
            </a:r>
            <a:r>
              <a:rPr lang="ru-RU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 </a:t>
            </a:r>
            <a:r>
              <a:rPr lang="ru-RU" sz="2400" b="1" spc="50" dirty="0" err="1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освіти</a:t>
            </a:r>
            <a:r>
              <a:rPr lang="ru-RU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ambria" pitchFamily="18" charset="0"/>
              </a:rPr>
              <a:t>)</a:t>
            </a:r>
            <a:endParaRPr lang="ru-RU" sz="2400" b="1" spc="50" dirty="0">
              <a:ln w="11430"/>
              <a:solidFill>
                <a:schemeClr val="accent6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спокойный фон для презентаций смарт: 7 тыс изображений найдено в  Яндекс.Картинках | Шаблоны power point, Презентация, Геометрические фигу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graphicFrame>
        <p:nvGraphicFramePr>
          <p:cNvPr id="4" name="Диаграмма 3"/>
          <p:cNvGraphicFramePr/>
          <p:nvPr/>
        </p:nvGraphicFramePr>
        <p:xfrm>
          <a:off x="971600" y="260648"/>
          <a:ext cx="7968208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спокойный фон для презентаций смарт: 7 тыс изображений найдено в  Яндекс.Картинках | Шаблоны power point, Презентация, Геометрические фигу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699792" y="188640"/>
            <a:ext cx="626876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Яке навчання подобається більше?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971600" y="908720"/>
          <a:ext cx="796820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спокойный фон для презентаций смарт: 7 тыс изображений найдено в  Яндекс.Картинках | Шаблоны power point, Презентация, Геометрические фигу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99592" y="188640"/>
            <a:ext cx="7916206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Чи зрозуміло подають вчителі </a:t>
            </a:r>
          </a:p>
          <a:p>
            <a:pPr algn="ctr"/>
            <a:r>
              <a:rPr lang="uk-U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т</a:t>
            </a:r>
            <a:r>
              <a:rPr lang="uk-UA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еоретичний матеріал, який треба вивчити?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755576" y="1268760"/>
          <a:ext cx="804021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2" name="AutoShape 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4" name="AutoShape 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6" name="AutoShape 10" descr="Диаграмма ответов в Формах. Вопрос: 2. Чи повинна вчиться ваша дитина під час карантину?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8" name="AutoShape 1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0" name="AutoShape 1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2" name="AutoShape 1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4" name="AutoShape 1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56" name="Picture 20" descr="фон для презентации: 13 тыс изображений найдено в Яндекс.Картинках |  Шаблоны power point, Синий фон, Бесплатные шабл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611545" y="260648"/>
            <a:ext cx="5134739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повинна </a:t>
            </a:r>
            <a:r>
              <a:rPr lang="ru-RU" sz="3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дитина</a:t>
            </a:r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вчитися</a:t>
            </a:r>
            <a:endParaRPr lang="ru-RU" sz="32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під час карантину?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251520" y="1412776"/>
          <a:ext cx="856895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спокойный фон для презентаций смарт: 7 тыс изображений найдено в  Яндекс.Картинках | Шаблоны power point, Презентация, Геометрические фигу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187624" y="188640"/>
            <a:ext cx="765042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Які завдання вам пропонують найчастіше?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899592" y="908720"/>
          <a:ext cx="804021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спокойный фон для презентаций смарт: 7 тыс изображений найдено в  Яндекс.Картинках | Шаблоны power point, Презентация, Геометрические фигу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40875" y="188640"/>
            <a:ext cx="518661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Що в навчанні є найважчим?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539552" y="908720"/>
          <a:ext cx="825624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спокойный фон для презентаций смарт: 7 тыс изображений найдено в  Яндекс.Картинках | Шаблоны power point, Презентация, Геометрические фигу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619672" y="188640"/>
            <a:ext cx="7266733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Чи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передбачають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вчителі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під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час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вашого</a:t>
            </a:r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опанування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їхнього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предмету </a:t>
            </a:r>
          </a:p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час для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відпочинку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,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руханки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тощо</a:t>
            </a:r>
            <a:r>
              <a:rPr lang="uk-UA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?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827584" y="1700808"/>
          <a:ext cx="804021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спокойный фон для презентаций смарт: 7 тыс изображений найдено в  Яндекс.Картинках | Шаблоны power point, Презентация, Геометрические фигу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979712" y="332656"/>
            <a:ext cx="66733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Яким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є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обсяг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домашнього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завдання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? 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467544" y="1196752"/>
          <a:ext cx="840025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спокойный фон для презентаций смарт: 7 тыс изображений найдено в  Яндекс.Картинках | Шаблоны power point, Презентация, Геометрические фигу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95736" y="260648"/>
            <a:ext cx="65739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Чи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допомагають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 батьки у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навчанні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? 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827584" y="980728"/>
          <a:ext cx="804021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спокойный фон для презентаций смарт: 7 тыс изображений найдено в  Яндекс.Картинках | Шаблоны power point, Презентация, Геометрические фигу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95736" y="260648"/>
            <a:ext cx="66602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Чи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маєте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можливість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спілкуватися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з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вчителем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,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поставити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йому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запитання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?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611560" y="1268760"/>
          <a:ext cx="825624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спокойный фон для презентаций смарт: 7 тыс изображений найдено в  Яндекс.Картинках | Шаблоны power point, Презентация, Геометрические фигу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95736" y="260648"/>
            <a:ext cx="66602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Що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треба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змінити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?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57422" y="1000108"/>
            <a:ext cx="6614860" cy="175432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uk-UA" dirty="0" smtClean="0">
                <a:latin typeface="Cambria" pitchFamily="18" charset="0"/>
              </a:rPr>
              <a:t>Можливість ходити до туалету</a:t>
            </a:r>
          </a:p>
          <a:p>
            <a:pPr>
              <a:buFont typeface="Wingdings" pitchFamily="2" charset="2"/>
              <a:buChar char="q"/>
            </a:pPr>
            <a:r>
              <a:rPr lang="uk-UA" dirty="0" err="1" smtClean="0">
                <a:latin typeface="Cambria" pitchFamily="18" charset="0"/>
              </a:rPr>
              <a:t>Відеуроки</a:t>
            </a:r>
            <a:r>
              <a:rPr lang="uk-UA" dirty="0" smtClean="0">
                <a:latin typeface="Cambria" pitchFamily="18" charset="0"/>
              </a:rPr>
              <a:t> записувати, щоб була можливість переглянути</a:t>
            </a:r>
          </a:p>
          <a:p>
            <a:pPr>
              <a:buFont typeface="Wingdings" pitchFamily="2" charset="2"/>
              <a:buChar char="q"/>
            </a:pPr>
            <a:r>
              <a:rPr lang="uk-UA" dirty="0" smtClean="0">
                <a:latin typeface="Cambria" pitchFamily="18" charset="0"/>
              </a:rPr>
              <a:t>Попереджувати заздалегідь чи буде вчитель проводити </a:t>
            </a:r>
            <a:r>
              <a:rPr lang="uk-UA" dirty="0" err="1" smtClean="0">
                <a:latin typeface="Cambria" pitchFamily="18" charset="0"/>
              </a:rPr>
              <a:t>онлайн</a:t>
            </a:r>
            <a:r>
              <a:rPr lang="uk-UA" dirty="0" smtClean="0">
                <a:latin typeface="Cambria" pitchFamily="18" charset="0"/>
              </a:rPr>
              <a:t> урок чи ні</a:t>
            </a:r>
          </a:p>
          <a:p>
            <a:pPr>
              <a:buFont typeface="Wingdings" pitchFamily="2" charset="2"/>
              <a:buChar char="q"/>
            </a:pPr>
            <a:r>
              <a:rPr lang="uk-UA" dirty="0" smtClean="0">
                <a:latin typeface="Cambria" pitchFamily="18" charset="0"/>
              </a:rPr>
              <a:t>Більше творчих завдань</a:t>
            </a:r>
          </a:p>
          <a:p>
            <a:pPr>
              <a:buFont typeface="Wingdings" pitchFamily="2" charset="2"/>
              <a:buChar char="q"/>
            </a:pPr>
            <a:r>
              <a:rPr lang="uk-UA" dirty="0" smtClean="0">
                <a:latin typeface="Cambria" pitchFamily="18" charset="0"/>
              </a:rPr>
              <a:t>Давати можливість відпочивати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86578" y="5286388"/>
            <a:ext cx="98129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b="1" dirty="0" smtClean="0">
                <a:latin typeface="Cambria" pitchFamily="18" charset="0"/>
              </a:rPr>
              <a:t>Нічого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2976" y="5000636"/>
            <a:ext cx="3693896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uk-UA" dirty="0" smtClean="0">
                <a:latin typeface="Cambria" pitchFamily="18" charset="0"/>
              </a:rPr>
              <a:t>Роз</a:t>
            </a:r>
            <a:r>
              <a:rPr lang="en-US" dirty="0" smtClean="0">
                <a:latin typeface="Cambria" pitchFamily="18" charset="0"/>
              </a:rPr>
              <a:t>’</a:t>
            </a:r>
            <a:r>
              <a:rPr lang="uk-UA" dirty="0" err="1" smtClean="0">
                <a:latin typeface="Cambria" pitchFamily="18" charset="0"/>
              </a:rPr>
              <a:t>яснювати</a:t>
            </a:r>
            <a:r>
              <a:rPr lang="uk-UA" dirty="0" smtClean="0">
                <a:latin typeface="Cambria" pitchFamily="18" charset="0"/>
              </a:rPr>
              <a:t> краще</a:t>
            </a:r>
            <a:endParaRPr lang="en-US" dirty="0" smtClean="0">
              <a:latin typeface="Cambria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uk-UA" dirty="0" smtClean="0">
                <a:latin typeface="Cambria" pitchFamily="18" charset="0"/>
              </a:rPr>
              <a:t>Менше писати, більше цікавого</a:t>
            </a:r>
          </a:p>
          <a:p>
            <a:pPr>
              <a:buFont typeface="Wingdings" pitchFamily="2" charset="2"/>
              <a:buChar char="q"/>
            </a:pPr>
            <a:r>
              <a:rPr lang="uk-UA" dirty="0" smtClean="0">
                <a:latin typeface="Cambria" pitchFamily="18" charset="0"/>
              </a:rPr>
              <a:t>Пояснювати добре хімію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57356" y="5929330"/>
            <a:ext cx="2145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latin typeface="Cambria" pitchFamily="18" charset="0"/>
              </a:rPr>
              <a:t>по 2 респонденти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15074" y="5715016"/>
            <a:ext cx="2064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latin typeface="Cambria" pitchFamily="18" charset="0"/>
              </a:rPr>
              <a:t> 27 респондентів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57686" y="3214686"/>
            <a:ext cx="4572000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uk-UA" dirty="0" smtClean="0">
                <a:latin typeface="Cambria" pitchFamily="18" charset="0"/>
              </a:rPr>
              <a:t>Зменшити кількість д/з, тому що інші вчителі також задають і тяжко все поєднувати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00760" y="4214818"/>
            <a:ext cx="2064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latin typeface="Cambria" pitchFamily="18" charset="0"/>
              </a:rPr>
              <a:t> 10 респондентів</a:t>
            </a:r>
            <a:endParaRPr lang="ru-RU" b="1" dirty="0">
              <a:latin typeface="Cambr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14414" y="3286124"/>
            <a:ext cx="245144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uk-UA" dirty="0" smtClean="0">
                <a:latin typeface="Cambria" pitchFamily="18" charset="0"/>
              </a:rPr>
              <a:t>Алгебра, математика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00166" y="3857628"/>
            <a:ext cx="2064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latin typeface="Cambria" pitchFamily="18" charset="0"/>
              </a:rPr>
              <a:t> 10 респондентів</a:t>
            </a:r>
            <a:endParaRPr lang="ru-RU" b="1" dirty="0">
              <a:latin typeface="Cambri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спокойный фон для презентаций смарт: 7 тыс изображений найдено в  Яндекс.Картинках | Шаблоны power point, Презентация, Геометрические фигу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857356" y="1071546"/>
            <a:ext cx="70009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Мотивувати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учнів</a:t>
            </a:r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навчатися</a:t>
            </a:r>
            <a:endParaRPr lang="ru-RU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  <a:p>
            <a:pPr algn="ctr"/>
            <a:endParaRPr lang="ru-RU" dirty="0" smtClean="0">
              <a:latin typeface="Cambria" pitchFamily="18" charset="0"/>
            </a:endParaRPr>
          </a:p>
          <a:p>
            <a:pPr algn="ctr"/>
            <a:r>
              <a:rPr lang="ru-RU" dirty="0" smtClean="0">
                <a:latin typeface="Cambria" pitchFamily="18" charset="0"/>
              </a:rPr>
              <a:t>Ось як </a:t>
            </a:r>
            <a:r>
              <a:rPr lang="ru-RU" dirty="0" err="1" smtClean="0">
                <a:latin typeface="Cambria" pitchFamily="18" charset="0"/>
              </a:rPr>
              <a:t>починає</a:t>
            </a:r>
            <a:r>
              <a:rPr lang="ru-RU" dirty="0" smtClean="0">
                <a:latin typeface="Cambria" pitchFamily="18" charset="0"/>
              </a:rPr>
              <a:t> день </a:t>
            </a:r>
            <a:r>
              <a:rPr lang="ru-RU" dirty="0" err="1" smtClean="0">
                <a:latin typeface="Cambria" pitchFamily="18" charset="0"/>
              </a:rPr>
              <a:t>тьютор</a:t>
            </a:r>
            <a:r>
              <a:rPr lang="ru-RU" dirty="0" smtClean="0">
                <a:latin typeface="Cambria" pitchFamily="18" charset="0"/>
              </a:rPr>
              <a:t> 8 </a:t>
            </a:r>
            <a:r>
              <a:rPr lang="ru-RU" dirty="0" err="1" smtClean="0">
                <a:latin typeface="Cambria" pitchFamily="18" charset="0"/>
              </a:rPr>
              <a:t>класу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школи</a:t>
            </a:r>
            <a:r>
              <a:rPr lang="ru-RU" dirty="0" smtClean="0">
                <a:latin typeface="Cambria" pitchFamily="18" charset="0"/>
              </a:rPr>
              <a:t> «</a:t>
            </a:r>
            <a:r>
              <a:rPr lang="ru-RU" dirty="0" err="1" smtClean="0">
                <a:latin typeface="Cambria" pitchFamily="18" charset="0"/>
              </a:rPr>
              <a:t>Паросток</a:t>
            </a:r>
            <a:r>
              <a:rPr lang="ru-RU" dirty="0" smtClean="0">
                <a:latin typeface="Cambria" pitchFamily="18" charset="0"/>
              </a:rPr>
              <a:t>» </a:t>
            </a:r>
            <a:r>
              <a:rPr lang="ru-RU" dirty="0" err="1" smtClean="0">
                <a:latin typeface="Cambria" pitchFamily="18" charset="0"/>
              </a:rPr>
              <a:t>Анастасія</a:t>
            </a:r>
            <a:r>
              <a:rPr lang="ru-RU" dirty="0" smtClean="0">
                <a:latin typeface="Cambria" pitchFamily="18" charset="0"/>
              </a:rPr>
              <a:t> Омельченко: </a:t>
            </a:r>
            <a:r>
              <a:rPr lang="ru-RU" i="1" dirty="0" smtClean="0">
                <a:latin typeface="Cambria" pitchFamily="18" charset="0"/>
              </a:rPr>
              <a:t>«Доброго ранку! </a:t>
            </a:r>
            <a:r>
              <a:rPr lang="ru-RU" i="1" dirty="0" err="1" smtClean="0">
                <a:latin typeface="Cambria" pitchFamily="18" charset="0"/>
              </a:rPr>
              <a:t>Сьогодні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кожен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з</a:t>
            </a:r>
            <a:r>
              <a:rPr lang="ru-RU" i="1" dirty="0" smtClean="0">
                <a:latin typeface="Cambria" pitchFamily="18" charset="0"/>
              </a:rPr>
              <a:t> вас – </a:t>
            </a:r>
            <a:r>
              <a:rPr lang="ru-RU" i="1" dirty="0" err="1" smtClean="0">
                <a:latin typeface="Cambria" pitchFamily="18" charset="0"/>
              </a:rPr>
              <a:t>творець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своєї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долі</a:t>
            </a:r>
            <a:r>
              <a:rPr lang="ru-RU" i="1" dirty="0" smtClean="0">
                <a:latin typeface="Cambria" pitchFamily="18" charset="0"/>
              </a:rPr>
              <a:t>, </a:t>
            </a:r>
            <a:r>
              <a:rPr lang="ru-RU" i="1" dirty="0" err="1" smtClean="0">
                <a:latin typeface="Cambria" pitchFamily="18" charset="0"/>
              </a:rPr>
              <a:t>успіху</a:t>
            </a:r>
            <a:r>
              <a:rPr lang="ru-RU" i="1" dirty="0" smtClean="0">
                <a:latin typeface="Cambria" pitchFamily="18" charset="0"/>
              </a:rPr>
              <a:t>. </a:t>
            </a:r>
            <a:r>
              <a:rPr lang="ru-RU" i="1" dirty="0" err="1" smtClean="0">
                <a:latin typeface="Cambria" pitchFamily="18" charset="0"/>
              </a:rPr>
              <a:t>Ви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власноруч</a:t>
            </a:r>
            <a:r>
              <a:rPr lang="ru-RU" i="1" dirty="0" smtClean="0">
                <a:latin typeface="Cambria" pitchFamily="18" charset="0"/>
              </a:rPr>
              <a:t> можете </a:t>
            </a:r>
            <a:r>
              <a:rPr lang="ru-RU" i="1" dirty="0" err="1" smtClean="0">
                <a:latin typeface="Cambria" pitchFamily="18" charset="0"/>
              </a:rPr>
              <a:t>покращувати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цей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світ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добрими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ділами</a:t>
            </a:r>
            <a:r>
              <a:rPr lang="ru-RU" i="1" dirty="0" smtClean="0">
                <a:latin typeface="Cambria" pitchFamily="18" charset="0"/>
              </a:rPr>
              <a:t>. </a:t>
            </a:r>
            <a:r>
              <a:rPr lang="ru-RU" i="1" dirty="0" err="1" smtClean="0">
                <a:latin typeface="Cambria" pitchFamily="18" charset="0"/>
              </a:rPr>
              <a:t>Спробуйте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сьогодні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ощасливити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хоча</a:t>
            </a:r>
            <a:r>
              <a:rPr lang="ru-RU" i="1" dirty="0" smtClean="0">
                <a:latin typeface="Cambria" pitchFamily="18" charset="0"/>
              </a:rPr>
              <a:t> б одну </a:t>
            </a:r>
            <a:r>
              <a:rPr lang="ru-RU" i="1" dirty="0" err="1" smtClean="0">
                <a:latin typeface="Cambria" pitchFamily="18" charset="0"/>
              </a:rPr>
              <a:t>людину</a:t>
            </a:r>
            <a:r>
              <a:rPr lang="ru-RU" i="1" dirty="0" smtClean="0">
                <a:latin typeface="Cambria" pitchFamily="18" charset="0"/>
              </a:rPr>
              <a:t> благою </a:t>
            </a:r>
            <a:r>
              <a:rPr lang="ru-RU" i="1" dirty="0" err="1" smtClean="0">
                <a:latin typeface="Cambria" pitchFamily="18" charset="0"/>
              </a:rPr>
              <a:t>звісткою</a:t>
            </a:r>
            <a:r>
              <a:rPr lang="ru-RU" i="1" dirty="0" smtClean="0">
                <a:latin typeface="Cambria" pitchFamily="18" charset="0"/>
              </a:rPr>
              <a:t>, доброю справою. </a:t>
            </a:r>
            <a:r>
              <a:rPr lang="ru-RU" i="1" dirty="0" err="1" smtClean="0">
                <a:latin typeface="Cambria" pitchFamily="18" charset="0"/>
              </a:rPr>
              <a:t>Це</a:t>
            </a:r>
            <a:r>
              <a:rPr lang="ru-RU" i="1" dirty="0" smtClean="0">
                <a:latin typeface="Cambria" pitchFamily="18" charset="0"/>
              </a:rPr>
              <a:t> так </a:t>
            </a:r>
            <a:r>
              <a:rPr lang="ru-RU" i="1" dirty="0" err="1" smtClean="0">
                <a:latin typeface="Cambria" pitchFamily="18" charset="0"/>
              </a:rPr>
              <a:t>важливо</a:t>
            </a:r>
            <a:r>
              <a:rPr lang="ru-RU" i="1" dirty="0" smtClean="0">
                <a:latin typeface="Cambria" pitchFamily="18" charset="0"/>
              </a:rPr>
              <a:t>. </a:t>
            </a:r>
            <a:r>
              <a:rPr lang="ru-RU" i="1" dirty="0" err="1" smtClean="0">
                <a:latin typeface="Cambria" pitchFamily="18" charset="0"/>
              </a:rPr>
              <a:t>Успіхів</a:t>
            </a:r>
            <a:r>
              <a:rPr lang="ru-RU" i="1" dirty="0" smtClean="0">
                <a:latin typeface="Cambria" pitchFamily="18" charset="0"/>
              </a:rPr>
              <a:t> у </a:t>
            </a:r>
            <a:r>
              <a:rPr lang="ru-RU" i="1" dirty="0" err="1" smtClean="0">
                <a:latin typeface="Cambria" pitchFamily="18" charset="0"/>
              </a:rPr>
              <a:t>дні</a:t>
            </a:r>
            <a:r>
              <a:rPr lang="ru-RU" i="1" dirty="0" smtClean="0">
                <a:latin typeface="Cambria" pitchFamily="18" charset="0"/>
              </a:rPr>
              <a:t>!»</a:t>
            </a:r>
          </a:p>
          <a:p>
            <a:pPr algn="ctr"/>
            <a:endParaRPr lang="ru-RU" dirty="0" smtClean="0">
              <a:latin typeface="Cambria" pitchFamily="18" charset="0"/>
            </a:endParaRPr>
          </a:p>
          <a:p>
            <a:pPr algn="ctr"/>
            <a:r>
              <a:rPr lang="ru-RU" dirty="0" smtClean="0">
                <a:latin typeface="Cambria" pitchFamily="18" charset="0"/>
              </a:rPr>
              <a:t>А ось </a:t>
            </a:r>
            <a:r>
              <a:rPr lang="ru-RU" dirty="0" err="1" smtClean="0">
                <a:latin typeface="Cambria" pitchFamily="18" charset="0"/>
              </a:rPr>
              <a:t>звертання</a:t>
            </a:r>
            <a:r>
              <a:rPr lang="ru-RU" dirty="0" smtClean="0">
                <a:latin typeface="Cambria" pitchFamily="18" charset="0"/>
              </a:rPr>
              <a:t> </a:t>
            </a:r>
            <a:r>
              <a:rPr lang="ru-RU" dirty="0" err="1" smtClean="0">
                <a:latin typeface="Cambria" pitchFamily="18" charset="0"/>
              </a:rPr>
              <a:t>тьютора</a:t>
            </a:r>
            <a:r>
              <a:rPr lang="ru-RU" dirty="0" smtClean="0">
                <a:latin typeface="Cambria" pitchFamily="18" charset="0"/>
              </a:rPr>
              <a:t> Ольги </a:t>
            </a:r>
            <a:r>
              <a:rPr lang="ru-RU" dirty="0" err="1" smtClean="0">
                <a:latin typeface="Cambria" pitchFamily="18" charset="0"/>
              </a:rPr>
              <a:t>Маслової</a:t>
            </a:r>
            <a:r>
              <a:rPr lang="ru-RU" dirty="0" smtClean="0">
                <a:latin typeface="Cambria" pitchFamily="18" charset="0"/>
              </a:rPr>
              <a:t>: </a:t>
            </a:r>
            <a:r>
              <a:rPr lang="ru-RU" i="1" dirty="0" smtClean="0">
                <a:latin typeface="Cambria" pitchFamily="18" charset="0"/>
              </a:rPr>
              <a:t>«</a:t>
            </a:r>
            <a:r>
              <a:rPr lang="ru-RU" i="1" dirty="0" err="1" smtClean="0">
                <a:latin typeface="Cambria" pitchFamily="18" charset="0"/>
              </a:rPr>
              <a:t>Шановні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учні</a:t>
            </a:r>
            <a:r>
              <a:rPr lang="ru-RU" i="1" dirty="0" smtClean="0">
                <a:latin typeface="Cambria" pitchFamily="18" charset="0"/>
              </a:rPr>
              <a:t> 7-го </a:t>
            </a:r>
            <a:r>
              <a:rPr lang="ru-RU" i="1" dirty="0" err="1" smtClean="0">
                <a:latin typeface="Cambria" pitchFamily="18" charset="0"/>
              </a:rPr>
              <a:t>класу</a:t>
            </a:r>
            <a:r>
              <a:rPr lang="ru-RU" i="1" dirty="0" smtClean="0">
                <a:latin typeface="Cambria" pitchFamily="18" charset="0"/>
              </a:rPr>
              <a:t>, ми </a:t>
            </a:r>
            <a:r>
              <a:rPr lang="ru-RU" i="1" dirty="0" err="1" smtClean="0">
                <a:latin typeface="Cambria" pitchFamily="18" charset="0"/>
              </a:rPr>
              <a:t>продовжуємо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здобувати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освіту</a:t>
            </a:r>
            <a:r>
              <a:rPr lang="ru-RU" i="1" dirty="0" smtClean="0">
                <a:latin typeface="Cambria" pitchFamily="18" charset="0"/>
              </a:rPr>
              <a:t>, </a:t>
            </a:r>
            <a:r>
              <a:rPr lang="ru-RU" i="1" dirty="0" err="1" smtClean="0">
                <a:latin typeface="Cambria" pitchFamily="18" charset="0"/>
              </a:rPr>
              <a:t>покращувати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світ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своїми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знаннями</a:t>
            </a:r>
            <a:r>
              <a:rPr lang="ru-RU" i="1" dirty="0" smtClean="0">
                <a:latin typeface="Cambria" pitchFamily="18" charset="0"/>
              </a:rPr>
              <a:t>, </a:t>
            </a:r>
            <a:r>
              <a:rPr lang="ru-RU" i="1" dirty="0" err="1" smtClean="0">
                <a:latin typeface="Cambria" pitchFamily="18" charset="0"/>
              </a:rPr>
              <a:t>уміннями</a:t>
            </a:r>
            <a:r>
              <a:rPr lang="ru-RU" i="1" dirty="0" smtClean="0">
                <a:latin typeface="Cambria" pitchFamily="18" charset="0"/>
              </a:rPr>
              <a:t>, проектами. Наша мудра думка на </a:t>
            </a:r>
            <a:r>
              <a:rPr lang="ru-RU" i="1" dirty="0" err="1" smtClean="0">
                <a:latin typeface="Cambria" pitchFamily="18" charset="0"/>
              </a:rPr>
              <a:t>тиждень</a:t>
            </a:r>
            <a:r>
              <a:rPr lang="ru-RU" i="1" dirty="0" smtClean="0">
                <a:latin typeface="Cambria" pitchFamily="18" charset="0"/>
              </a:rPr>
              <a:t> "Я </a:t>
            </a:r>
            <a:r>
              <a:rPr lang="ru-RU" i="1" dirty="0" err="1" smtClean="0">
                <a:latin typeface="Cambria" pitchFamily="18" charset="0"/>
              </a:rPr>
              <a:t>відповідаю</a:t>
            </a:r>
            <a:r>
              <a:rPr lang="ru-RU" i="1" dirty="0" smtClean="0">
                <a:latin typeface="Cambria" pitchFamily="18" charset="0"/>
              </a:rPr>
              <a:t> за себе".  </a:t>
            </a:r>
            <a:r>
              <a:rPr lang="ru-RU" i="1" dirty="0" err="1" smtClean="0">
                <a:latin typeface="Cambria" pitchFamily="18" charset="0"/>
              </a:rPr>
              <a:t>Любі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діти</a:t>
            </a:r>
            <a:r>
              <a:rPr lang="ru-RU" i="1" dirty="0" smtClean="0">
                <a:latin typeface="Cambria" pitchFamily="18" charset="0"/>
              </a:rPr>
              <a:t>, </a:t>
            </a:r>
            <a:r>
              <a:rPr lang="ru-RU" i="1" dirty="0" err="1" smtClean="0">
                <a:latin typeface="Cambria" pitchFamily="18" charset="0"/>
              </a:rPr>
              <a:t>манюсінький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вірус</a:t>
            </a:r>
            <a:r>
              <a:rPr lang="ru-RU" i="1" dirty="0" smtClean="0">
                <a:latin typeface="Cambria" pitchFamily="18" charset="0"/>
              </a:rPr>
              <a:t> не буде </a:t>
            </a:r>
            <a:r>
              <a:rPr lang="ru-RU" i="1" dirty="0" err="1" smtClean="0">
                <a:latin typeface="Cambria" pitchFamily="18" charset="0"/>
              </a:rPr>
              <a:t>мати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шансів</a:t>
            </a:r>
            <a:r>
              <a:rPr lang="ru-RU" i="1" dirty="0" smtClean="0">
                <a:latin typeface="Cambria" pitchFamily="18" charset="0"/>
              </a:rPr>
              <a:t>, коли </a:t>
            </a:r>
            <a:r>
              <a:rPr lang="ru-RU" i="1" dirty="0" err="1" smtClean="0">
                <a:latin typeface="Cambria" pitchFamily="18" charset="0"/>
              </a:rPr>
              <a:t>ви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натхненні</a:t>
            </a:r>
            <a:r>
              <a:rPr lang="ru-RU" i="1" dirty="0" smtClean="0">
                <a:latin typeface="Cambria" pitchFamily="18" charset="0"/>
              </a:rPr>
              <a:t>, </a:t>
            </a:r>
            <a:r>
              <a:rPr lang="ru-RU" i="1" dirty="0" err="1" smtClean="0">
                <a:latin typeface="Cambria" pitchFamily="18" charset="0"/>
              </a:rPr>
              <a:t>щасливі</a:t>
            </a:r>
            <a:r>
              <a:rPr lang="ru-RU" i="1" dirty="0" smtClean="0">
                <a:latin typeface="Cambria" pitchFamily="18" charset="0"/>
              </a:rPr>
              <a:t>, </a:t>
            </a:r>
            <a:r>
              <a:rPr lang="ru-RU" i="1" dirty="0" err="1" smtClean="0">
                <a:latin typeface="Cambria" pitchFamily="18" charset="0"/>
              </a:rPr>
              <a:t>активні</a:t>
            </a:r>
            <a:r>
              <a:rPr lang="ru-RU" i="1" dirty="0" smtClean="0">
                <a:latin typeface="Cambria" pitchFamily="18" charset="0"/>
              </a:rPr>
              <a:t>, </a:t>
            </a:r>
            <a:r>
              <a:rPr lang="ru-RU" i="1" dirty="0" err="1" smtClean="0">
                <a:latin typeface="Cambria" pitchFamily="18" charset="0"/>
              </a:rPr>
              <a:t>працьовиті</a:t>
            </a:r>
            <a:r>
              <a:rPr lang="ru-RU" i="1" dirty="0" smtClean="0">
                <a:latin typeface="Cambria" pitchFamily="18" charset="0"/>
              </a:rPr>
              <a:t>, вам </a:t>
            </a:r>
            <a:r>
              <a:rPr lang="ru-RU" i="1" dirty="0" err="1" smtClean="0">
                <a:latin typeface="Cambria" pitchFamily="18" charset="0"/>
              </a:rPr>
              <a:t>цікаво</a:t>
            </a:r>
            <a:r>
              <a:rPr lang="ru-RU" i="1" dirty="0" smtClean="0">
                <a:latin typeface="Cambria" pitchFamily="18" charset="0"/>
              </a:rPr>
              <a:t>. Продуктивного </a:t>
            </a:r>
            <a:r>
              <a:rPr lang="ru-RU" i="1" dirty="0" err="1" smtClean="0">
                <a:latin typeface="Cambria" pitchFamily="18" charset="0"/>
              </a:rPr>
              <a:t>тижня</a:t>
            </a:r>
            <a:r>
              <a:rPr lang="ru-RU" i="1" dirty="0" smtClean="0">
                <a:latin typeface="Cambria" pitchFamily="18" charset="0"/>
              </a:rPr>
              <a:t>!»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6248" y="21429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err="1" smtClean="0">
                <a:latin typeface="Cambria" pitchFamily="18" charset="0"/>
              </a:rPr>
              <a:t>Кілька</a:t>
            </a:r>
            <a:r>
              <a:rPr lang="ru-RU" b="1" i="1" dirty="0" smtClean="0">
                <a:latin typeface="Cambria" pitchFamily="18" charset="0"/>
              </a:rPr>
              <a:t> </a:t>
            </a:r>
            <a:r>
              <a:rPr lang="ru-RU" b="1" i="1" dirty="0" err="1" smtClean="0">
                <a:latin typeface="Cambria" pitchFamily="18" charset="0"/>
              </a:rPr>
              <a:t>рецептів</a:t>
            </a:r>
            <a:r>
              <a:rPr lang="ru-RU" b="1" i="1" dirty="0" smtClean="0">
                <a:latin typeface="Cambria" pitchFamily="18" charset="0"/>
              </a:rPr>
              <a:t> </a:t>
            </a:r>
            <a:r>
              <a:rPr lang="ru-RU" b="1" i="1" dirty="0" err="1" smtClean="0">
                <a:latin typeface="Cambria" pitchFamily="18" charset="0"/>
              </a:rPr>
              <a:t>успіху</a:t>
            </a:r>
            <a:r>
              <a:rPr lang="ru-RU" b="1" i="1" dirty="0" smtClean="0">
                <a:latin typeface="Cambria" pitchFamily="18" charset="0"/>
              </a:rPr>
              <a:t> </a:t>
            </a:r>
            <a:r>
              <a:rPr lang="ru-RU" b="1" i="1" dirty="0" err="1" smtClean="0">
                <a:latin typeface="Cambria" pitchFamily="18" charset="0"/>
              </a:rPr>
              <a:t>дистанційного</a:t>
            </a:r>
            <a:r>
              <a:rPr lang="ru-RU" b="1" i="1" dirty="0" smtClean="0">
                <a:latin typeface="Cambria" pitchFamily="18" charset="0"/>
              </a:rPr>
              <a:t> </a:t>
            </a:r>
            <a:r>
              <a:rPr lang="ru-RU" b="1" i="1" dirty="0" err="1" smtClean="0">
                <a:latin typeface="Cambria" pitchFamily="18" charset="0"/>
              </a:rPr>
              <a:t>навчання</a:t>
            </a:r>
            <a:r>
              <a:rPr lang="ru-RU" b="1" i="1" dirty="0" smtClean="0">
                <a:latin typeface="Cambria" pitchFamily="18" charset="0"/>
              </a:rPr>
              <a:t> </a:t>
            </a:r>
            <a:endParaRPr lang="ru-RU" b="1" i="1" dirty="0">
              <a:latin typeface="Cambri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5786454"/>
            <a:ext cx="87154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 smtClean="0">
                <a:latin typeface="Cambria" pitchFamily="18" charset="0"/>
              </a:rPr>
              <a:t>Освітня</a:t>
            </a:r>
            <a:r>
              <a:rPr lang="ru-RU" b="1" dirty="0" smtClean="0">
                <a:latin typeface="Cambria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</a:rPr>
              <a:t>мотивація</a:t>
            </a:r>
            <a:r>
              <a:rPr lang="ru-RU" b="1" dirty="0" smtClean="0">
                <a:latin typeface="Cambria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</a:rPr>
              <a:t>дитини</a:t>
            </a:r>
            <a:r>
              <a:rPr lang="ru-RU" b="1" dirty="0" smtClean="0">
                <a:latin typeface="Cambria" pitchFamily="18" charset="0"/>
              </a:rPr>
              <a:t> </a:t>
            </a:r>
            <a:r>
              <a:rPr lang="ru-RU" dirty="0" smtClean="0">
                <a:latin typeface="Cambria" pitchFamily="18" charset="0"/>
              </a:rPr>
              <a:t>– проблема </a:t>
            </a:r>
            <a:r>
              <a:rPr lang="ru-RU" dirty="0" err="1" smtClean="0">
                <a:latin typeface="Cambria" pitchFamily="18" charset="0"/>
              </a:rPr>
              <a:t>й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недистанційної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освіти</a:t>
            </a:r>
            <a:r>
              <a:rPr lang="ru-RU" dirty="0" smtClean="0">
                <a:latin typeface="Cambria" pitchFamily="18" charset="0"/>
              </a:rPr>
              <a:t>, </a:t>
            </a:r>
            <a:r>
              <a:rPr lang="ru-RU" dirty="0" err="1" smtClean="0">
                <a:latin typeface="Cambria" pitchFamily="18" charset="0"/>
              </a:rPr>
              <a:t>і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ця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проблема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потребує</a:t>
            </a:r>
            <a:r>
              <a:rPr lang="ru-RU" dirty="0" smtClean="0">
                <a:latin typeface="Cambria" pitchFamily="18" charset="0"/>
              </a:rPr>
              <a:t> комплексного </a:t>
            </a:r>
            <a:r>
              <a:rPr lang="ru-RU" dirty="0" err="1" smtClean="0">
                <a:latin typeface="Cambria" pitchFamily="18" charset="0"/>
              </a:rPr>
              <a:t>вирішення</a:t>
            </a:r>
            <a:r>
              <a:rPr lang="ru-RU" dirty="0" smtClean="0">
                <a:latin typeface="Cambria" pitchFamily="18" charset="0"/>
              </a:rPr>
              <a:t>. </a:t>
            </a:r>
            <a:r>
              <a:rPr lang="ru-RU" dirty="0" err="1" smtClean="0">
                <a:latin typeface="Cambria" pitchFamily="18" charset="0"/>
              </a:rPr>
              <a:t>Наснаження</a:t>
            </a:r>
            <a:r>
              <a:rPr lang="ru-RU" dirty="0" smtClean="0">
                <a:latin typeface="Cambria" pitchFamily="18" charset="0"/>
              </a:rPr>
              <a:t> – </a:t>
            </a:r>
            <a:r>
              <a:rPr lang="ru-RU" dirty="0" err="1" smtClean="0">
                <a:latin typeface="Cambria" pitchFamily="18" charset="0"/>
              </a:rPr>
              <a:t>лише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елемент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цього</a:t>
            </a:r>
            <a:r>
              <a:rPr lang="ru-RU" dirty="0" smtClean="0">
                <a:latin typeface="Cambria" pitchFamily="18" charset="0"/>
              </a:rPr>
              <a:t> комплексу. Але зараз </a:t>
            </a:r>
            <a:r>
              <a:rPr lang="ru-RU" dirty="0" err="1" smtClean="0">
                <a:latin typeface="Cambria" pitchFamily="18" charset="0"/>
              </a:rPr>
              <a:t>найдоступніший</a:t>
            </a:r>
            <a:r>
              <a:rPr lang="ru-RU" dirty="0" smtClean="0">
                <a:latin typeface="Cambria" pitchFamily="18" charset="0"/>
              </a:rPr>
              <a:t>.</a:t>
            </a:r>
            <a:endParaRPr lang="ru-RU" dirty="0">
              <a:latin typeface="Cambri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спокойный фон для презентаций смарт: 7 тыс изображений найдено в  Яндекс.Картинках | Шаблоны power point, Презентация, Геометрические фигу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286248" y="21429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dirty="0" err="1" smtClean="0">
                <a:latin typeface="Cambria" pitchFamily="18" charset="0"/>
              </a:rPr>
              <a:t>Кілька</a:t>
            </a:r>
            <a:r>
              <a:rPr lang="ru-RU" b="1" i="1" dirty="0" smtClean="0">
                <a:latin typeface="Cambria" pitchFamily="18" charset="0"/>
              </a:rPr>
              <a:t> </a:t>
            </a:r>
            <a:r>
              <a:rPr lang="ru-RU" b="1" i="1" dirty="0" err="1" smtClean="0">
                <a:latin typeface="Cambria" pitchFamily="18" charset="0"/>
              </a:rPr>
              <a:t>рецептів</a:t>
            </a:r>
            <a:r>
              <a:rPr lang="ru-RU" b="1" i="1" dirty="0" smtClean="0">
                <a:latin typeface="Cambria" pitchFamily="18" charset="0"/>
              </a:rPr>
              <a:t> </a:t>
            </a:r>
            <a:r>
              <a:rPr lang="ru-RU" b="1" i="1" dirty="0" err="1" smtClean="0">
                <a:latin typeface="Cambria" pitchFamily="18" charset="0"/>
              </a:rPr>
              <a:t>успіху</a:t>
            </a:r>
            <a:r>
              <a:rPr lang="ru-RU" b="1" i="1" dirty="0" smtClean="0">
                <a:latin typeface="Cambria" pitchFamily="18" charset="0"/>
              </a:rPr>
              <a:t> </a:t>
            </a:r>
            <a:r>
              <a:rPr lang="ru-RU" b="1" i="1" dirty="0" err="1" smtClean="0">
                <a:latin typeface="Cambria" pitchFamily="18" charset="0"/>
              </a:rPr>
              <a:t>дистанційного</a:t>
            </a:r>
            <a:r>
              <a:rPr lang="ru-RU" b="1" i="1" dirty="0" smtClean="0">
                <a:latin typeface="Cambria" pitchFamily="18" charset="0"/>
              </a:rPr>
              <a:t> </a:t>
            </a:r>
            <a:r>
              <a:rPr lang="ru-RU" b="1" i="1" dirty="0" err="1" smtClean="0">
                <a:latin typeface="Cambria" pitchFamily="18" charset="0"/>
              </a:rPr>
              <a:t>навчання</a:t>
            </a:r>
            <a:r>
              <a:rPr lang="ru-RU" b="1" i="1" dirty="0" smtClean="0">
                <a:latin typeface="Cambria" pitchFamily="18" charset="0"/>
              </a:rPr>
              <a:t> </a:t>
            </a:r>
            <a:endParaRPr lang="ru-RU" b="1" i="1" dirty="0">
              <a:latin typeface="Cambr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3108" y="1214422"/>
            <a:ext cx="6643734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Давати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якісну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оцінку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та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відзначати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успіх</a:t>
            </a: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учня</a:t>
            </a:r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  <a:p>
            <a:pPr algn="ctr"/>
            <a:endParaRPr lang="ru-RU" b="1" dirty="0" smtClean="0">
              <a:latin typeface="Cambria" pitchFamily="18" charset="0"/>
            </a:endParaRPr>
          </a:p>
          <a:p>
            <a:pPr algn="ctr"/>
            <a:endParaRPr lang="ru-RU" dirty="0" smtClean="0">
              <a:latin typeface="Cambria" pitchFamily="18" charset="0"/>
            </a:endParaRPr>
          </a:p>
          <a:p>
            <a:pPr algn="ctr"/>
            <a:r>
              <a:rPr lang="ru-RU" dirty="0" err="1" smtClean="0">
                <a:latin typeface="Cambria" pitchFamily="18" charset="0"/>
              </a:rPr>
              <a:t>Звертається</a:t>
            </a:r>
            <a:r>
              <a:rPr lang="ru-RU" dirty="0" smtClean="0">
                <a:latin typeface="Cambria" pitchFamily="18" charset="0"/>
              </a:rPr>
              <a:t> </a:t>
            </a:r>
            <a:r>
              <a:rPr lang="ru-RU" dirty="0" err="1" smtClean="0">
                <a:latin typeface="Cambria" pitchFamily="18" charset="0"/>
              </a:rPr>
              <a:t>вчитель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Людимила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Кузуб</a:t>
            </a:r>
            <a:r>
              <a:rPr lang="ru-RU" dirty="0" smtClean="0">
                <a:latin typeface="Cambria" pitchFamily="18" charset="0"/>
              </a:rPr>
              <a:t>: </a:t>
            </a:r>
            <a:r>
              <a:rPr lang="ru-RU" i="1" dirty="0" smtClean="0">
                <a:latin typeface="Cambria" pitchFamily="18" charset="0"/>
              </a:rPr>
              <a:t>«Доброго дня, </a:t>
            </a:r>
            <a:r>
              <a:rPr lang="ru-RU" i="1" dirty="0" err="1" smtClean="0">
                <a:latin typeface="Cambria" pitchFamily="18" charset="0"/>
              </a:rPr>
              <a:t>семикласники</a:t>
            </a:r>
            <a:r>
              <a:rPr lang="ru-RU" i="1" dirty="0" smtClean="0">
                <a:latin typeface="Cambria" pitchFamily="18" charset="0"/>
              </a:rPr>
              <a:t>! </a:t>
            </a:r>
            <a:r>
              <a:rPr lang="ru-RU" i="1" dirty="0" err="1" smtClean="0">
                <a:latin typeface="Cambria" pitchFamily="18" charset="0"/>
              </a:rPr>
              <a:t>Пишаюся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вашою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стійкістю</a:t>
            </a:r>
            <a:r>
              <a:rPr lang="ru-RU" i="1" dirty="0" smtClean="0">
                <a:latin typeface="Cambria" pitchFamily="18" charset="0"/>
              </a:rPr>
              <a:t>! </a:t>
            </a:r>
            <a:r>
              <a:rPr lang="ru-RU" i="1" dirty="0" err="1" smtClean="0">
                <a:latin typeface="Cambria" pitchFamily="18" charset="0"/>
              </a:rPr>
              <a:t>Чотирьохгодинний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хімічний</a:t>
            </a:r>
            <a:r>
              <a:rPr lang="ru-RU" i="1" dirty="0" smtClean="0">
                <a:latin typeface="Cambria" pitchFamily="18" charset="0"/>
              </a:rPr>
              <a:t> марафон, одна </a:t>
            </a:r>
            <a:r>
              <a:rPr lang="ru-RU" i="1" dirty="0" err="1" smtClean="0">
                <a:latin typeface="Cambria" pitchFamily="18" charset="0"/>
              </a:rPr>
              <a:t>з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найскладніших</a:t>
            </a:r>
            <a:r>
              <a:rPr lang="ru-RU" i="1" dirty="0" smtClean="0">
                <a:latin typeface="Cambria" pitchFamily="18" charset="0"/>
              </a:rPr>
              <a:t> тем! </a:t>
            </a:r>
            <a:r>
              <a:rPr lang="ru-RU" i="1" dirty="0" err="1" smtClean="0">
                <a:latin typeface="Cambria" pitchFamily="18" charset="0"/>
              </a:rPr>
              <a:t>Ви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гідно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впоралися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з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випробуванням</a:t>
            </a:r>
            <a:r>
              <a:rPr lang="ru-RU" i="1" dirty="0" smtClean="0">
                <a:latin typeface="Cambria" pitchFamily="18" charset="0"/>
              </a:rPr>
              <a:t>! </a:t>
            </a:r>
            <a:r>
              <a:rPr lang="ru-RU" i="1" dirty="0" err="1" smtClean="0">
                <a:latin typeface="Cambria" pitchFamily="18" charset="0"/>
              </a:rPr>
              <a:t>Було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важко</a:t>
            </a:r>
            <a:r>
              <a:rPr lang="ru-RU" i="1" dirty="0" smtClean="0">
                <a:latin typeface="Cambria" pitchFamily="18" charset="0"/>
              </a:rPr>
              <a:t>, </a:t>
            </a:r>
            <a:r>
              <a:rPr lang="ru-RU" i="1" dirty="0" err="1" smtClean="0">
                <a:latin typeface="Cambria" pitchFamily="18" charset="0"/>
              </a:rPr>
              <a:t>втомилися</a:t>
            </a:r>
            <a:r>
              <a:rPr lang="ru-RU" i="1" dirty="0" smtClean="0">
                <a:latin typeface="Cambria" pitchFamily="18" charset="0"/>
              </a:rPr>
              <a:t>, </a:t>
            </a:r>
            <a:r>
              <a:rPr lang="ru-RU" i="1" dirty="0" err="1" smtClean="0">
                <a:latin typeface="Cambria" pitchFamily="18" charset="0"/>
              </a:rPr>
              <a:t>але</a:t>
            </a:r>
            <a:r>
              <a:rPr lang="ru-RU" i="1" dirty="0" smtClean="0">
                <a:latin typeface="Cambria" pitchFamily="18" charset="0"/>
              </a:rPr>
              <a:t> не </a:t>
            </a:r>
            <a:r>
              <a:rPr lang="ru-RU" i="1" dirty="0" err="1" smtClean="0">
                <a:latin typeface="Cambria" pitchFamily="18" charset="0"/>
              </a:rPr>
              <a:t>здалися</a:t>
            </a:r>
            <a:r>
              <a:rPr lang="ru-RU" i="1" dirty="0" smtClean="0">
                <a:latin typeface="Cambria" pitchFamily="18" charset="0"/>
              </a:rPr>
              <a:t>! </a:t>
            </a:r>
            <a:r>
              <a:rPr lang="ru-RU" i="1" dirty="0" err="1" smtClean="0">
                <a:latin typeface="Cambria" pitchFamily="18" charset="0"/>
              </a:rPr>
              <a:t>Далі</a:t>
            </a:r>
            <a:r>
              <a:rPr lang="ru-RU" i="1" dirty="0" smtClean="0">
                <a:latin typeface="Cambria" pitchFamily="18" charset="0"/>
              </a:rPr>
              <a:t> буде </a:t>
            </a:r>
            <a:r>
              <a:rPr lang="ru-RU" i="1" dirty="0" err="1" smtClean="0">
                <a:latin typeface="Cambria" pitchFamily="18" charset="0"/>
              </a:rPr>
              <a:t>легше</a:t>
            </a:r>
            <a:r>
              <a:rPr lang="ru-RU" i="1" dirty="0" smtClean="0">
                <a:latin typeface="Cambria" pitchFamily="18" charset="0"/>
              </a:rPr>
              <a:t>! </a:t>
            </a:r>
            <a:r>
              <a:rPr lang="ru-RU" i="1" dirty="0" err="1" smtClean="0">
                <a:latin typeface="Cambria" pitchFamily="18" charset="0"/>
              </a:rPr>
              <a:t>Будемо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тренуватися</a:t>
            </a:r>
            <a:r>
              <a:rPr lang="ru-RU" i="1" dirty="0" smtClean="0">
                <a:latin typeface="Cambria" pitchFamily="18" charset="0"/>
              </a:rPr>
              <a:t>, все, </a:t>
            </a:r>
            <a:r>
              <a:rPr lang="ru-RU" i="1" dirty="0" err="1" smtClean="0">
                <a:latin typeface="Cambria" pitchFamily="18" charset="0"/>
              </a:rPr>
              <a:t>що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сьогодні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здається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ще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страшним</a:t>
            </a:r>
            <a:r>
              <a:rPr lang="ru-RU" i="1" dirty="0" smtClean="0">
                <a:latin typeface="Cambria" pitchFamily="18" charset="0"/>
              </a:rPr>
              <a:t>, на </a:t>
            </a:r>
            <a:r>
              <a:rPr lang="ru-RU" i="1" dirty="0" err="1" smtClean="0">
                <a:latin typeface="Cambria" pitchFamily="18" charset="0"/>
              </a:rPr>
              <a:t>наступному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уроці</a:t>
            </a:r>
            <a:r>
              <a:rPr lang="ru-RU" i="1" dirty="0" smtClean="0">
                <a:latin typeface="Cambria" pitchFamily="18" charset="0"/>
              </a:rPr>
              <a:t> буде </a:t>
            </a:r>
            <a:r>
              <a:rPr lang="ru-RU" i="1" dirty="0" err="1" smtClean="0">
                <a:latin typeface="Cambria" pitchFamily="18" charset="0"/>
              </a:rPr>
              <a:t>значно</a:t>
            </a:r>
            <a:r>
              <a:rPr lang="ru-RU" i="1" dirty="0" smtClean="0">
                <a:latin typeface="Cambria" pitchFamily="18" charset="0"/>
              </a:rPr>
              <a:t> </a:t>
            </a:r>
            <a:r>
              <a:rPr lang="ru-RU" i="1" dirty="0" err="1" smtClean="0">
                <a:latin typeface="Cambria" pitchFamily="18" charset="0"/>
              </a:rPr>
              <a:t>зрозумілішим</a:t>
            </a:r>
            <a:r>
              <a:rPr lang="ru-RU" i="1" dirty="0" smtClean="0">
                <a:latin typeface="Cambria" pitchFamily="18" charset="0"/>
              </a:rPr>
              <a:t>!»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43174" y="5143512"/>
            <a:ext cx="62865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Cambria" pitchFamily="18" charset="0"/>
              </a:rPr>
              <a:t>Оцінка та </a:t>
            </a:r>
            <a:r>
              <a:rPr lang="ru-RU" b="1" dirty="0" err="1" smtClean="0">
                <a:latin typeface="Cambria" pitchFamily="18" charset="0"/>
              </a:rPr>
              <a:t>визнання</a:t>
            </a:r>
            <a:r>
              <a:rPr lang="ru-RU" b="1" dirty="0" smtClean="0">
                <a:latin typeface="Cambria" pitchFamily="18" charset="0"/>
              </a:rPr>
              <a:t> </a:t>
            </a:r>
            <a:r>
              <a:rPr lang="ru-RU" b="1" dirty="0" err="1" smtClean="0">
                <a:latin typeface="Cambria" pitchFamily="18" charset="0"/>
              </a:rPr>
              <a:t>вчителя</a:t>
            </a:r>
            <a:r>
              <a:rPr lang="ru-RU" b="1" dirty="0" smtClean="0">
                <a:latin typeface="Cambria" pitchFamily="18" charset="0"/>
              </a:rPr>
              <a:t> </a:t>
            </a:r>
            <a:r>
              <a:rPr lang="ru-RU" dirty="0" smtClean="0">
                <a:latin typeface="Cambria" pitchFamily="18" charset="0"/>
              </a:rPr>
              <a:t>– </a:t>
            </a:r>
            <a:r>
              <a:rPr lang="ru-RU" dirty="0" err="1" smtClean="0">
                <a:latin typeface="Cambria" pitchFamily="18" charset="0"/>
              </a:rPr>
              <a:t>потужний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інструмент</a:t>
            </a:r>
            <a:r>
              <a:rPr lang="ru-RU" dirty="0" smtClean="0">
                <a:latin typeface="Cambria" pitchFamily="18" charset="0"/>
              </a:rPr>
              <a:t>, а на </a:t>
            </a:r>
            <a:r>
              <a:rPr lang="ru-RU" dirty="0" err="1" smtClean="0">
                <a:latin typeface="Cambria" pitchFamily="18" charset="0"/>
              </a:rPr>
              <a:t>дистанційному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навчанні</a:t>
            </a:r>
            <a:r>
              <a:rPr lang="ru-RU" dirty="0" smtClean="0">
                <a:latin typeface="Cambria" pitchFamily="18" charset="0"/>
              </a:rPr>
              <a:t> особливо </a:t>
            </a:r>
            <a:r>
              <a:rPr lang="ru-RU" dirty="0" err="1" smtClean="0">
                <a:latin typeface="Cambria" pitchFamily="18" charset="0"/>
              </a:rPr>
              <a:t>важливо</a:t>
            </a:r>
            <a:r>
              <a:rPr lang="ru-RU" dirty="0" smtClean="0">
                <a:latin typeface="Cambria" pitchFamily="18" charset="0"/>
              </a:rPr>
              <a:t> </a:t>
            </a:r>
            <a:r>
              <a:rPr lang="ru-RU" dirty="0" err="1" smtClean="0">
                <a:latin typeface="Cambria" pitchFamily="18" charset="0"/>
              </a:rPr>
              <a:t>підтримати</a:t>
            </a:r>
            <a:r>
              <a:rPr lang="ru-RU" dirty="0" smtClean="0">
                <a:latin typeface="Cambria" pitchFamily="18" charset="0"/>
              </a:rPr>
              <a:t> </a:t>
            </a:r>
            <a:r>
              <a:rPr lang="ru-RU" dirty="0" err="1" smtClean="0">
                <a:latin typeface="Cambria" pitchFamily="18" charset="0"/>
              </a:rPr>
              <a:t>дитину</a:t>
            </a:r>
            <a:r>
              <a:rPr lang="ru-RU" dirty="0" smtClean="0">
                <a:latin typeface="Cambria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2" name="AutoShape 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4" name="AutoShape 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6" name="AutoShape 10" descr="Диаграмма ответов в Формах. Вопрос: 2. Чи повинна вчиться ваша дитина під час карантину?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8" name="AutoShape 1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0" name="AutoShape 1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2" name="AutoShape 1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4" name="AutoShape 1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56" name="Picture 20" descr="фон для презентации: 13 тыс изображений найдено в Яндекс.Картинках |  Шаблоны power point, Синий фон, Бесплатные шабл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12" name="Диаграмма 11"/>
          <p:cNvGraphicFramePr/>
          <p:nvPr/>
        </p:nvGraphicFramePr>
        <p:xfrm>
          <a:off x="647056" y="1124744"/>
          <a:ext cx="817341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51520" y="332656"/>
            <a:ext cx="68383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Яким чином здійснюється навчання?</a:t>
            </a:r>
            <a:endParaRPr lang="ru-RU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2" name="AutoShape 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4" name="AutoShape 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6" name="AutoShape 10" descr="Диаграмма ответов в Формах. Вопрос: 2. Чи повинна вчиться ваша дитина під час карантину?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8" name="AutoShape 1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0" name="AutoShape 1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2" name="AutoShape 1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4" name="AutoShape 1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56" name="Picture 20" descr="фон для презентации: 13 тыс изображений найдено в Яндекс.Картинках |  Шаблоны power point, Синий фон, Бесплатные шабл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179512" y="404664"/>
            <a:ext cx="835292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 ознайомилися ви з порадами щодо організації</a:t>
            </a:r>
          </a:p>
          <a:p>
            <a:pPr algn="ctr"/>
            <a:r>
              <a:rPr lang="uk-UA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истанційного навчання, розміщеними на шкільному сайті?</a:t>
            </a:r>
            <a:endParaRPr lang="ru-RU" sz="2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251520" y="1412776"/>
          <a:ext cx="856895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2" name="AutoShape 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4" name="AutoShape 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6" name="AutoShape 10" descr="Диаграмма ответов в Формах. Вопрос: 2. Чи повинна вчиться ваша дитина під час карантину?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8" name="AutoShape 1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0" name="AutoShape 1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2" name="AutoShape 1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4" name="AutoShape 1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56" name="Picture 20" descr="фон для презентации: 13 тыс изображений найдено в Яндекс.Картинках |  Шаблоны power point, Синий фон, Бесплатные шабл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251520" y="332656"/>
            <a:ext cx="705750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можуть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ваші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діти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користуватися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інструментами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ru-RU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для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організації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дистанційного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навчання, </a:t>
            </a:r>
            <a:endParaRPr lang="ru-RU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які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використовують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вчителі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нашого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закладу</a:t>
            </a: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251520" y="1628800"/>
          <a:ext cx="856895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2" name="AutoShape 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4" name="AutoShape 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6" name="AutoShape 10" descr="Диаграмма ответов в Формах. Вопрос: 2. Чи повинна вчиться ваша дитина під час карантину?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8" name="AutoShape 1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0" name="AutoShape 1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2" name="AutoShape 1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4" name="AutoShape 1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56" name="Picture 20" descr="фон для презентации: 13 тыс изображений найдено в Яндекс.Картинках |  Шаблоны power point, Синий фон, Бесплатные шабл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179512" y="404664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Які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інструменти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(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із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тих,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що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запропонували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наші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педагоги), на вашу думку,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є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найбільш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вдалими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?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251520" y="1268760"/>
          <a:ext cx="864096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2" name="AutoShape 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4" name="AutoShape 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6" name="AutoShape 10" descr="Диаграмма ответов в Формах. Вопрос: 2. Чи повинна вчиться ваша дитина під час карантину?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8" name="AutoShape 1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0" name="AutoShape 1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2" name="AutoShape 1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4" name="AutoShape 1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56" name="Picture 20" descr="фон для презентации: 13 тыс изображений найдено в Яндекс.Картинках |  Шаблоны power point, Синий фон, Бесплатные шабл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0" y="260648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Як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ви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вважаєте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,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чи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на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достатньому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рівні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подається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навчальний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матеріал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,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запропонований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вашим 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дітям</a:t>
            </a:r>
            <a:r>
              <a:rPr lang="ru-RU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?</a:t>
            </a: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251520" y="1484784"/>
          <a:ext cx="864096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2" name="AutoShape 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4" name="AutoShape 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6" name="AutoShape 10" descr="Диаграмма ответов в Формах. Вопрос: 2. Чи повинна вчиться ваша дитина під час карантину?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8" name="AutoShape 12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0" name="AutoShape 14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2" name="AutoShape 16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54" name="AutoShape 18" descr="Диаграмма ответов в Формах. Вопрос: 1. Ваша дитина навчається у (можна обрати декілька відповідей):. Количество ответов: 58&amp;nbsp;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56" name="Picture 20" descr="фон для презентации: 13 тыс изображений найдено в Яндекс.Картинках |  Шаблоны power point, Синий фон, Бесплатные шаблон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179512" y="260648"/>
            <a:ext cx="68407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Чи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організовано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вчителями</a:t>
            </a:r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</a:endParaRPr>
          </a:p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зворотній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 </a:t>
            </a:r>
            <a:r>
              <a:rPr lang="ru-RU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зв'язок</a:t>
            </a: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</a:rPr>
              <a:t>?</a:t>
            </a: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179512" y="1412776"/>
          <a:ext cx="871296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927</Words>
  <Application>Microsoft Office PowerPoint</Application>
  <PresentationFormat>Экран (4:3)</PresentationFormat>
  <Paragraphs>157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RePack by SPecialiST</dc:creator>
  <cp:lastModifiedBy>Master</cp:lastModifiedBy>
  <cp:revision>42</cp:revision>
  <dcterms:created xsi:type="dcterms:W3CDTF">2021-01-04T18:38:45Z</dcterms:created>
  <dcterms:modified xsi:type="dcterms:W3CDTF">2021-01-05T11:27:48Z</dcterms:modified>
</cp:coreProperties>
</file>